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9"/>
  </p:notesMasterIdLst>
  <p:sldIdLst>
    <p:sldId id="256" r:id="rId2"/>
    <p:sldId id="263" r:id="rId3"/>
    <p:sldId id="365" r:id="rId4"/>
    <p:sldId id="398" r:id="rId5"/>
    <p:sldId id="399" r:id="rId6"/>
    <p:sldId id="400" r:id="rId7"/>
    <p:sldId id="402" r:id="rId8"/>
    <p:sldId id="434" r:id="rId9"/>
    <p:sldId id="435" r:id="rId10"/>
    <p:sldId id="436" r:id="rId11"/>
    <p:sldId id="437" r:id="rId12"/>
    <p:sldId id="364" r:id="rId13"/>
    <p:sldId id="395" r:id="rId14"/>
    <p:sldId id="397" r:id="rId15"/>
    <p:sldId id="438" r:id="rId16"/>
    <p:sldId id="439" r:id="rId17"/>
    <p:sldId id="440" r:id="rId18"/>
    <p:sldId id="441" r:id="rId19"/>
    <p:sldId id="401" r:id="rId20"/>
    <p:sldId id="433" r:id="rId21"/>
    <p:sldId id="462" r:id="rId22"/>
    <p:sldId id="459" r:id="rId23"/>
    <p:sldId id="460" r:id="rId24"/>
    <p:sldId id="461" r:id="rId25"/>
    <p:sldId id="457" r:id="rId26"/>
    <p:sldId id="463" r:id="rId27"/>
    <p:sldId id="464" r:id="rId28"/>
    <p:sldId id="456" r:id="rId29"/>
    <p:sldId id="442" r:id="rId30"/>
    <p:sldId id="490" r:id="rId31"/>
    <p:sldId id="443" r:id="rId32"/>
    <p:sldId id="444" r:id="rId33"/>
    <p:sldId id="446" r:id="rId34"/>
    <p:sldId id="447" r:id="rId35"/>
    <p:sldId id="448" r:id="rId36"/>
    <p:sldId id="450" r:id="rId37"/>
    <p:sldId id="451" r:id="rId38"/>
    <p:sldId id="452" r:id="rId39"/>
    <p:sldId id="453" r:id="rId40"/>
    <p:sldId id="465" r:id="rId41"/>
    <p:sldId id="466" r:id="rId42"/>
    <p:sldId id="455" r:id="rId43"/>
    <p:sldId id="467" r:id="rId44"/>
    <p:sldId id="468" r:id="rId45"/>
    <p:sldId id="469" r:id="rId46"/>
    <p:sldId id="470" r:id="rId47"/>
    <p:sldId id="471" r:id="rId48"/>
    <p:sldId id="472" r:id="rId49"/>
    <p:sldId id="473" r:id="rId50"/>
    <p:sldId id="474" r:id="rId51"/>
    <p:sldId id="475" r:id="rId52"/>
    <p:sldId id="476" r:id="rId53"/>
    <p:sldId id="477" r:id="rId54"/>
    <p:sldId id="478" r:id="rId55"/>
    <p:sldId id="479" r:id="rId56"/>
    <p:sldId id="480" r:id="rId57"/>
    <p:sldId id="481" r:id="rId58"/>
    <p:sldId id="482" r:id="rId59"/>
    <p:sldId id="483" r:id="rId60"/>
    <p:sldId id="484" r:id="rId61"/>
    <p:sldId id="485" r:id="rId62"/>
    <p:sldId id="486" r:id="rId63"/>
    <p:sldId id="487" r:id="rId64"/>
    <p:sldId id="488" r:id="rId65"/>
    <p:sldId id="491" r:id="rId66"/>
    <p:sldId id="492" r:id="rId67"/>
    <p:sldId id="489" r:id="rId68"/>
    <p:sldId id="493" r:id="rId69"/>
    <p:sldId id="494" r:id="rId70"/>
    <p:sldId id="495" r:id="rId71"/>
    <p:sldId id="496" r:id="rId72"/>
    <p:sldId id="497" r:id="rId73"/>
    <p:sldId id="498" r:id="rId74"/>
    <p:sldId id="499" r:id="rId75"/>
    <p:sldId id="500" r:id="rId76"/>
    <p:sldId id="501" r:id="rId77"/>
    <p:sldId id="502"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43"/>
    <p:restoredTop sz="83371"/>
  </p:normalViewPr>
  <p:slideViewPr>
    <p:cSldViewPr snapToGrid="0">
      <p:cViewPr>
        <p:scale>
          <a:sx n="145" d="100"/>
          <a:sy n="145" d="100"/>
        </p:scale>
        <p:origin x="576"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21/3/24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Agregar grafica de búsqueda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53145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Tabla: </a:t>
            </a:r>
            <a:r>
              <a:rPr lang="en-US" sz="1800" dirty="0">
                <a:effectLst/>
                <a:latin typeface="CMTI9"/>
              </a:rPr>
              <a:t>Average percentage of words or characters in an email message equal to the indicated word or character. We have chosen the words and characters showing the largest difference between </a:t>
            </a:r>
            <a:r>
              <a:rPr lang="en-US" sz="1800" dirty="0">
                <a:effectLst/>
                <a:latin typeface="CMTT9"/>
              </a:rPr>
              <a:t>spam </a:t>
            </a:r>
            <a:r>
              <a:rPr lang="en-US" sz="1800" dirty="0">
                <a:effectLst/>
                <a:latin typeface="CMTI9"/>
              </a:rPr>
              <a:t>and </a:t>
            </a:r>
            <a:r>
              <a:rPr lang="en-US" sz="1800" dirty="0">
                <a:effectLst/>
                <a:latin typeface="CMTT9"/>
              </a:rPr>
              <a:t>email</a:t>
            </a:r>
            <a:r>
              <a:rPr lang="en-US" sz="1800" dirty="0">
                <a:effectLst/>
                <a:latin typeface="CMTI9"/>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90224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antígeno</a:t>
            </a:r>
            <a:r>
              <a:rPr lang="en-US" sz="8000" dirty="0"/>
              <a:t> </a:t>
            </a:r>
            <a:r>
              <a:rPr lang="en-US" sz="8000" dirty="0" err="1"/>
              <a:t>prostático</a:t>
            </a:r>
            <a:r>
              <a:rPr lang="en-US" sz="8000" dirty="0"/>
              <a:t> </a:t>
            </a:r>
            <a:r>
              <a:rPr lang="en-US" sz="8000" dirty="0" err="1"/>
              <a:t>específico</a:t>
            </a:r>
            <a:r>
              <a:rPr lang="en-US" sz="8000" dirty="0"/>
              <a:t> o PSA es </a:t>
            </a:r>
            <a:r>
              <a:rPr lang="en-US" sz="8000" dirty="0" err="1"/>
              <a:t>una</a:t>
            </a:r>
            <a:r>
              <a:rPr lang="en-US" sz="8000" dirty="0"/>
              <a:t> </a:t>
            </a:r>
            <a:r>
              <a:rPr lang="en-US" sz="8000" dirty="0" err="1"/>
              <a:t>proteína</a:t>
            </a:r>
            <a:r>
              <a:rPr lang="en-US" sz="8000" dirty="0"/>
              <a:t> que </a:t>
            </a:r>
            <a:r>
              <a:rPr lang="en-US" sz="8000" dirty="0" err="1"/>
              <a:t>producen</a:t>
            </a:r>
            <a:r>
              <a:rPr lang="en-US" sz="8000" dirty="0"/>
              <a:t> tanto las </a:t>
            </a:r>
            <a:r>
              <a:rPr lang="en-US" sz="8000" dirty="0" err="1"/>
              <a:t>células</a:t>
            </a:r>
            <a:r>
              <a:rPr lang="en-US" sz="8000" dirty="0"/>
              <a:t> </a:t>
            </a:r>
            <a:r>
              <a:rPr lang="en-US" sz="8000" dirty="0" err="1"/>
              <a:t>normales</a:t>
            </a:r>
            <a:r>
              <a:rPr lang="en-US" sz="8000" dirty="0"/>
              <a:t> </a:t>
            </a:r>
            <a:r>
              <a:rPr lang="en-US" sz="8000" dirty="0" err="1"/>
              <a:t>como</a:t>
            </a:r>
            <a:r>
              <a:rPr lang="en-US" sz="8000" dirty="0"/>
              <a:t> las </a:t>
            </a:r>
            <a:r>
              <a:rPr lang="en-US" sz="8000" dirty="0" err="1"/>
              <a:t>células</a:t>
            </a:r>
            <a:r>
              <a:rPr lang="en-US" sz="8000" dirty="0"/>
              <a:t> </a:t>
            </a:r>
            <a:r>
              <a:rPr lang="en-US" sz="8000" dirty="0" err="1"/>
              <a:t>malignas</a:t>
            </a:r>
            <a:r>
              <a:rPr lang="en-US" sz="8000" dirty="0"/>
              <a:t> (</a:t>
            </a:r>
            <a:r>
              <a:rPr lang="en-US" sz="8000" dirty="0" err="1"/>
              <a:t>cancerosas</a:t>
            </a:r>
            <a:r>
              <a:rPr lang="en-US" sz="8000" dirty="0"/>
              <a:t>) de la </a:t>
            </a:r>
            <a:r>
              <a:rPr lang="en-US" sz="8000" dirty="0" err="1"/>
              <a:t>próstata</a:t>
            </a:r>
            <a:r>
              <a:rPr lang="en-US" sz="8000" dirty="0"/>
              <a:t>. La </a:t>
            </a:r>
            <a:r>
              <a:rPr lang="en-US" sz="8000" dirty="0" err="1"/>
              <a:t>prueba</a:t>
            </a:r>
            <a:r>
              <a:rPr lang="en-US" sz="8000" dirty="0"/>
              <a:t> del PSA se </a:t>
            </a:r>
            <a:r>
              <a:rPr lang="en-US" sz="8000" dirty="0" err="1"/>
              <a:t>usa</a:t>
            </a:r>
            <a:r>
              <a:rPr lang="en-US" sz="8000" dirty="0"/>
              <a:t> para </a:t>
            </a:r>
            <a:r>
              <a:rPr lang="en-US" sz="8000" dirty="0" err="1"/>
              <a:t>medir</a:t>
            </a:r>
            <a:r>
              <a:rPr lang="en-US" sz="8000" dirty="0"/>
              <a:t> la </a:t>
            </a:r>
            <a:r>
              <a:rPr lang="en-US" sz="8000" dirty="0" err="1"/>
              <a:t>concentración</a:t>
            </a:r>
            <a:r>
              <a:rPr lang="en-US" sz="8000" dirty="0"/>
              <a:t> del PSA </a:t>
            </a:r>
            <a:r>
              <a:rPr lang="en-US" sz="8000" dirty="0" err="1"/>
              <a:t>en</a:t>
            </a:r>
            <a:r>
              <a:rPr lang="en-US" sz="8000" dirty="0"/>
              <a:t> la </a:t>
            </a:r>
            <a:r>
              <a:rPr lang="en-US" sz="8000" dirty="0" err="1"/>
              <a:t>sangre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dirty="0" err="1"/>
              <a:t>prostatectomía</a:t>
            </a:r>
            <a:r>
              <a:rPr lang="en-US" sz="8000" dirty="0"/>
              <a:t> radical </a:t>
            </a:r>
            <a:r>
              <a:rPr lang="en-US" sz="8000" dirty="0" err="1"/>
              <a:t>laparoscópica</a:t>
            </a:r>
            <a:r>
              <a:rPr lang="en-US" sz="8000" dirty="0"/>
              <a:t> es </a:t>
            </a:r>
            <a:r>
              <a:rPr lang="en-US" sz="8000" dirty="0" err="1"/>
              <a:t>una</a:t>
            </a:r>
            <a:r>
              <a:rPr lang="en-US" sz="8000" dirty="0"/>
              <a:t> forma de </a:t>
            </a:r>
            <a:r>
              <a:rPr lang="en-US" sz="8000" dirty="0" err="1"/>
              <a:t>prostatectomía</a:t>
            </a:r>
            <a:r>
              <a:rPr lang="en-US" sz="8000" dirty="0"/>
              <a:t> radical, </a:t>
            </a:r>
            <a:r>
              <a:rPr lang="en-US" sz="8000" dirty="0" err="1"/>
              <a:t>una</a:t>
            </a:r>
            <a:r>
              <a:rPr lang="en-US" sz="8000" dirty="0"/>
              <a:t> </a:t>
            </a:r>
            <a:r>
              <a:rPr lang="en-US" sz="8000" dirty="0" err="1"/>
              <a:t>operación</a:t>
            </a:r>
            <a:r>
              <a:rPr lang="en-US" sz="8000" dirty="0"/>
              <a:t> para </a:t>
            </a:r>
            <a:r>
              <a:rPr lang="en-US" sz="8000" dirty="0" err="1"/>
              <a:t>el</a:t>
            </a:r>
            <a:r>
              <a:rPr lang="en-US" sz="8000" dirty="0"/>
              <a:t> </a:t>
            </a:r>
            <a:r>
              <a:rPr lang="en-US" sz="8000" dirty="0" err="1"/>
              <a:t>cáncer</a:t>
            </a:r>
            <a:r>
              <a:rPr lang="en-US" sz="8000" dirty="0"/>
              <a:t> de </a:t>
            </a:r>
            <a:r>
              <a:rPr lang="en-US" sz="8000" dirty="0" err="1"/>
              <a:t>próstata</a:t>
            </a:r>
            <a:r>
              <a:rPr lang="en-US" sz="8000" dirty="0"/>
              <a:t>.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2162169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063586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1646304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193943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2153423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683849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930188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816975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422216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86990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3510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866137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hypothesis space might be the set of polynomials of degree 3; or the set of </a:t>
            </a:r>
            <a:r>
              <a:rPr lang="en-US" sz="1800" dirty="0" err="1">
                <a:effectLst/>
                <a:latin typeface="NimbusRomNo9L"/>
              </a:rPr>
              <a:t>Javascript</a:t>
            </a:r>
            <a:r>
              <a:rPr lang="en-US" sz="1800" dirty="0">
                <a:effectLst/>
                <a:latin typeface="NimbusRomNo9L"/>
              </a:rPr>
              <a:t> functions; or the set of 3-SAT Boolean logic formulas. </a:t>
            </a: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2030427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3577810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4068325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679425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2482342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10698261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7054031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3717409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926737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4280579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95309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486776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5427484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Dar el ejemplo de COVID19 y las placas.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FF"/>
                </a:highlight>
                <a:latin typeface="LiberationSerif"/>
              </a:rPr>
              <a:t>El set de </a:t>
            </a:r>
            <a:r>
              <a:rPr lang="en-US" sz="1800" dirty="0" err="1">
                <a:effectLst/>
                <a:highlight>
                  <a:srgbClr val="FFFFFF"/>
                </a:highlight>
                <a:latin typeface="LiberationSerif"/>
              </a:rPr>
              <a:t>evaluación</a:t>
            </a:r>
            <a:r>
              <a:rPr lang="en-US" sz="1800" dirty="0">
                <a:effectLst/>
                <a:highlight>
                  <a:srgbClr val="FFFFFF"/>
                </a:highlight>
                <a:latin typeface="LiberationSerif"/>
              </a:rPr>
              <a:t> es </a:t>
            </a:r>
            <a:r>
              <a:rPr lang="en-US" sz="1800" dirty="0" err="1">
                <a:effectLst/>
                <a:highlight>
                  <a:srgbClr val="FFFFFF"/>
                </a:highlight>
                <a:latin typeface="LiberationSerif"/>
              </a:rPr>
              <a:t>importante</a:t>
            </a:r>
            <a:r>
              <a:rPr lang="en-US" sz="1800" dirty="0">
                <a:effectLst/>
                <a:highlight>
                  <a:srgbClr val="FFFFFF"/>
                </a:highlight>
                <a:latin typeface="LiberationSerif"/>
              </a:rPr>
              <a:t>, </a:t>
            </a:r>
            <a:r>
              <a:rPr lang="en-US" sz="1800" dirty="0" err="1">
                <a:effectLst/>
                <a:highlight>
                  <a:srgbClr val="FFFFFF"/>
                </a:highlight>
                <a:latin typeface="LiberationSerif"/>
              </a:rPr>
              <a:t>pero</a:t>
            </a:r>
            <a:r>
              <a:rPr lang="en-US" sz="1800" dirty="0">
                <a:effectLst/>
                <a:highlight>
                  <a:srgbClr val="FFFFFF"/>
                </a:highlight>
                <a:latin typeface="LiberationSerif"/>
              </a:rPr>
              <a:t> recorder que se </a:t>
            </a:r>
            <a:r>
              <a:rPr lang="en-US" sz="1800" dirty="0" err="1">
                <a:effectLst/>
                <a:highlight>
                  <a:srgbClr val="FFFFFF"/>
                </a:highlight>
                <a:latin typeface="LiberationSerif"/>
              </a:rPr>
              <a:t>usa</a:t>
            </a:r>
            <a:r>
              <a:rPr lang="en-US" sz="1800" dirty="0">
                <a:effectLst/>
                <a:highlight>
                  <a:srgbClr val="FFFFFF"/>
                </a:highlight>
                <a:latin typeface="LiberationSerif"/>
              </a:rPr>
              <a:t> </a:t>
            </a:r>
            <a:r>
              <a:rPr lang="en-US" sz="1800" dirty="0" err="1">
                <a:effectLst/>
                <a:highlight>
                  <a:srgbClr val="FFFFFF"/>
                </a:highlight>
                <a:latin typeface="LiberationSerif"/>
              </a:rPr>
              <a:t>en</a:t>
            </a:r>
            <a:r>
              <a:rPr lang="en-US" sz="1800" dirty="0">
                <a:effectLst/>
                <a:highlight>
                  <a:srgbClr val="FFFFFF"/>
                </a:highlight>
                <a:latin typeface="LiberationSerif"/>
              </a:rPr>
              <a:t> </a:t>
            </a:r>
            <a:r>
              <a:rPr lang="en-US" sz="1800" dirty="0" err="1">
                <a:effectLst/>
                <a:highlight>
                  <a:srgbClr val="FFFFFF"/>
                </a:highlight>
                <a:latin typeface="LiberationSerif"/>
              </a:rPr>
              <a:t>el</a:t>
            </a:r>
            <a:r>
              <a:rPr lang="en-US" sz="1800" dirty="0">
                <a:effectLst/>
                <a:highlight>
                  <a:srgbClr val="FFFFFF"/>
                </a:highlight>
                <a:latin typeface="LiberationSerif"/>
              </a:rPr>
              <a:t> ultimo paso, no para </a:t>
            </a:r>
            <a:r>
              <a:rPr lang="en-US" sz="1800" dirty="0" err="1">
                <a:effectLst/>
                <a:highlight>
                  <a:srgbClr val="FFFFFF"/>
                </a:highlight>
                <a:latin typeface="LiberationSerif"/>
              </a:rPr>
              <a:t>seleccionar</a:t>
            </a:r>
            <a:r>
              <a:rPr lang="en-US" sz="1800" dirty="0">
                <a:effectLst/>
                <a:highlight>
                  <a:srgbClr val="FFFFFF"/>
                </a:highlight>
                <a:latin typeface="LiberationSerif"/>
              </a:rPr>
              <a:t> </a:t>
            </a:r>
            <a:r>
              <a:rPr lang="en-US" sz="1800" dirty="0" err="1">
                <a:effectLst/>
                <a:highlight>
                  <a:srgbClr val="FFFFFF"/>
                </a:highlight>
                <a:latin typeface="LiberationSerif"/>
              </a:rPr>
              <a:t>modelo</a:t>
            </a:r>
            <a:r>
              <a:rPr lang="en-US" sz="1800" dirty="0">
                <a:effectLst/>
                <a:highlight>
                  <a:srgbClr val="FFFFFF"/>
                </a:highlight>
                <a:latin typeface="LiberationSerif"/>
              </a:rPr>
              <a:t>. A bigger problem is if you use the test/train split not just to judge a model but also to </a:t>
            </a:r>
            <a:r>
              <a:rPr lang="en-US" sz="1800" i="1" dirty="0">
                <a:effectLst/>
                <a:highlight>
                  <a:srgbClr val="FFFFFF"/>
                </a:highlight>
                <a:latin typeface="LiberationSerif"/>
              </a:rPr>
              <a:t>choose </a:t>
            </a:r>
            <a:r>
              <a:rPr lang="en-US" sz="1800" dirty="0">
                <a:effectLst/>
                <a:highlight>
                  <a:srgbClr val="FFFFFF"/>
                </a:highlight>
                <a:latin typeface="LiberationSerif"/>
              </a:rPr>
              <a:t>from among many models. </a:t>
            </a:r>
            <a:endParaRPr lang="en-US" sz="8000" dirty="0">
              <a:effectLst/>
              <a:highlight>
                <a:srgbClr val="FFFFFF"/>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772989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10513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3782435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121682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4151073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933563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403501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248232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19875115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3359436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33237142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2168443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40669493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185311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2334401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0424418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31296394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17292523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la grafica azul la podemos regularizar para que no se mueva mucho, eso va a hacer que no se mueva tanto, pero si lo restringimos muchísimo  vamos a estar en casi el caso de la recta plana.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19642738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7949919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363877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25402625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331237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804930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703753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426491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10598165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0.5 es el peor resultado, es tirar la moneda, nada esta por debajo de eso, sino es un clasificador inverso.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33949533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42604204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0565876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3061106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13344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739880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3/21/24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3/21/24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3/21/24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3/21/24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3/21/24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3/21/24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3/21/24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3/21/24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3/21/24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3/21/24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3/21/24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3/21/24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tatacumen.com/teach/ADA2/homework/ADA2_HW_06_TasteModelSel-PSA.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s://www.flaticon.es/iconos-gratis/consola" TargetMode="Externa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6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1.sv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3.sv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introducción a Aprendizaje automático</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graphicFrame>
        <p:nvGraphicFramePr>
          <p:cNvPr id="8" name="Table 7">
            <a:extLst>
              <a:ext uri="{FF2B5EF4-FFF2-40B4-BE49-F238E27FC236}">
                <a16:creationId xmlns:a16="http://schemas.microsoft.com/office/drawing/2014/main" id="{9701904D-C35F-44CE-25DB-A7A354977FAA}"/>
              </a:ext>
            </a:extLst>
          </p:cNvPr>
          <p:cNvGraphicFramePr>
            <a:graphicFrameLocks noGrp="1"/>
          </p:cNvGraphicFramePr>
          <p:nvPr/>
        </p:nvGraphicFramePr>
        <p:xfrm>
          <a:off x="743816" y="2451757"/>
          <a:ext cx="1292208" cy="2629928"/>
        </p:xfrm>
        <a:graphic>
          <a:graphicData uri="http://schemas.openxmlformats.org/drawingml/2006/table">
            <a:tbl>
              <a:tblPr firstRow="1" bandRow="1">
                <a:tableStyleId>{16D9F66E-5EB9-4882-86FB-DCBF35E3C3E4}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24748552</a:t>
                      </a:r>
                    </a:p>
                  </a:txBody>
                  <a:tcPr anchor="ctr"/>
                </a:tc>
                <a:extLst>
                  <a:ext uri="{0D108BD9-81ED-4DB2-BD59-A6C34878D82A}">
                    <a16:rowId xmlns:a16="http://schemas.microsoft.com/office/drawing/2014/main" val="3103656417"/>
                  </a:ext>
                </a:extLst>
              </a:tr>
              <a:tr h="657482">
                <a:tc>
                  <a:txBody>
                    <a:bodyPr/>
                    <a:lstStyle/>
                    <a:p>
                      <a:pPr algn="ctr"/>
                      <a:r>
                        <a:rPr lang="es-ES_tradnl" dirty="0"/>
                        <a:t>32752411</a:t>
                      </a:r>
                    </a:p>
                  </a:txBody>
                  <a:tcPr anchor="ctr"/>
                </a:tc>
                <a:extLst>
                  <a:ext uri="{0D108BD9-81ED-4DB2-BD59-A6C34878D82A}">
                    <a16:rowId xmlns:a16="http://schemas.microsoft.com/office/drawing/2014/main" val="2621612403"/>
                  </a:ext>
                </a:extLst>
              </a:tr>
              <a:tr h="657482">
                <a:tc>
                  <a:txBody>
                    <a:bodyPr/>
                    <a:lstStyle/>
                    <a:p>
                      <a:pPr algn="ctr"/>
                      <a:r>
                        <a:rPr lang="es-ES_tradnl" dirty="0"/>
                        <a:t>24415124</a:t>
                      </a:r>
                    </a:p>
                  </a:txBody>
                  <a:tcPr anchor="ctr"/>
                </a:tc>
                <a:extLst>
                  <a:ext uri="{0D108BD9-81ED-4DB2-BD59-A6C34878D82A}">
                    <a16:rowId xmlns:a16="http://schemas.microsoft.com/office/drawing/2014/main" val="2482029095"/>
                  </a:ext>
                </a:extLst>
              </a:tr>
              <a:tr h="657482">
                <a:tc>
                  <a:txBody>
                    <a:bodyPr/>
                    <a:lstStyle/>
                    <a:p>
                      <a:pPr algn="ctr"/>
                      <a:r>
                        <a:rPr lang="es-ES_tradnl" dirty="0"/>
                        <a:t>32543213</a:t>
                      </a:r>
                    </a:p>
                  </a:txBody>
                  <a:tcPr anchor="ctr"/>
                </a:tc>
                <a:extLst>
                  <a:ext uri="{0D108BD9-81ED-4DB2-BD59-A6C34878D82A}">
                    <a16:rowId xmlns:a16="http://schemas.microsoft.com/office/drawing/2014/main" val="4250716750"/>
                  </a:ext>
                </a:extLst>
              </a:tr>
            </a:tbl>
          </a:graphicData>
        </a:graphic>
      </p:graphicFrame>
      <p:graphicFrame>
        <p:nvGraphicFramePr>
          <p:cNvPr id="9" name="Table 8">
            <a:extLst>
              <a:ext uri="{FF2B5EF4-FFF2-40B4-BE49-F238E27FC236}">
                <a16:creationId xmlns:a16="http://schemas.microsoft.com/office/drawing/2014/main" id="{85F31A27-B299-B121-9F74-C44E33555181}"/>
              </a:ext>
            </a:extLst>
          </p:cNvPr>
          <p:cNvGraphicFramePr>
            <a:graphicFrameLocks noGrp="1"/>
          </p:cNvGraphicFramePr>
          <p:nvPr/>
        </p:nvGraphicFramePr>
        <p:xfrm>
          <a:off x="3723641" y="2480261"/>
          <a:ext cx="1292208" cy="2629928"/>
        </p:xfrm>
        <a:graphic>
          <a:graphicData uri="http://schemas.openxmlformats.org/drawingml/2006/table">
            <a:tbl>
              <a:tblPr firstRow="1" bandRow="1">
                <a:tableStyleId>{0505E3EF-67EA-436B-97B2-0124C06EBD24}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327|52411</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247|48552</a:t>
                      </a:r>
                      <a:endParaRPr lang="es-ES_tradnl" dirty="0">
                        <a:highlight>
                          <a:srgbClr val="008080"/>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32543|213 </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24415|124</a:t>
                      </a:r>
                    </a:p>
                  </a:txBody>
                  <a:tcPr anchor="ctr"/>
                </a:tc>
                <a:extLst>
                  <a:ext uri="{0D108BD9-81ED-4DB2-BD59-A6C34878D82A}">
                    <a16:rowId xmlns:a16="http://schemas.microsoft.com/office/drawing/2014/main" val="4250716750"/>
                  </a:ext>
                </a:extLst>
              </a:tr>
            </a:tbl>
          </a:graphicData>
        </a:graphic>
      </p:graphicFrame>
      <p:graphicFrame>
        <p:nvGraphicFramePr>
          <p:cNvPr id="10" name="Table 9">
            <a:extLst>
              <a:ext uri="{FF2B5EF4-FFF2-40B4-BE49-F238E27FC236}">
                <a16:creationId xmlns:a16="http://schemas.microsoft.com/office/drawing/2014/main" id="{348A3EE2-66BF-C033-E274-A7636AE5D4E4}"/>
              </a:ext>
            </a:extLst>
          </p:cNvPr>
          <p:cNvGraphicFramePr>
            <a:graphicFrameLocks noGrp="1"/>
          </p:cNvGraphicFramePr>
          <p:nvPr/>
        </p:nvGraphicFramePr>
        <p:xfrm>
          <a:off x="6703466" y="2480261"/>
          <a:ext cx="1292208" cy="2629928"/>
        </p:xfrm>
        <a:graphic>
          <a:graphicData uri="http://schemas.openxmlformats.org/drawingml/2006/table">
            <a:tbl>
              <a:tblPr firstRow="1" bandRow="1">
                <a:tableStyleId>{D7AC3CCA-C797-4891-BE02-D94E43425B78}</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a:t>
                      </a:r>
                      <a:r>
                        <a:rPr lang="es-ES_tradnl" b="0" dirty="0">
                          <a:highlight>
                            <a:srgbClr val="008080"/>
                          </a:highlight>
                        </a:rPr>
                        <a:t>48552</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a:t>
                      </a:r>
                      <a:r>
                        <a:rPr lang="es-ES_tradnl" b="0" dirty="0">
                          <a:highlight>
                            <a:srgbClr val="00FFFF"/>
                          </a:highlight>
                        </a:rPr>
                        <a:t>52411</a:t>
                      </a:r>
                      <a:endParaRPr lang="es-ES_tradnl" dirty="0">
                        <a:highlight>
                          <a:srgbClr val="00FFFF"/>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a:t>
                      </a:r>
                      <a:r>
                        <a:rPr lang="es-ES_tradnl" dirty="0">
                          <a:highlight>
                            <a:srgbClr val="008080"/>
                          </a:highlight>
                        </a:rPr>
                        <a:t>124</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a:t>
                      </a:r>
                      <a:r>
                        <a:rPr lang="es-ES_tradnl" dirty="0">
                          <a:highlight>
                            <a:srgbClr val="00FFFF"/>
                          </a:highlight>
                        </a:rPr>
                        <a:t>213</a:t>
                      </a:r>
                    </a:p>
                  </a:txBody>
                  <a:tcPr anchor="ctr"/>
                </a:tc>
                <a:extLst>
                  <a:ext uri="{0D108BD9-81ED-4DB2-BD59-A6C34878D82A}">
                    <a16:rowId xmlns:a16="http://schemas.microsoft.com/office/drawing/2014/main" val="4250716750"/>
                  </a:ext>
                </a:extLst>
              </a:tr>
            </a:tbl>
          </a:graphicData>
        </a:graphic>
      </p:graphicFrame>
      <p:graphicFrame>
        <p:nvGraphicFramePr>
          <p:cNvPr id="12" name="Table 11">
            <a:extLst>
              <a:ext uri="{FF2B5EF4-FFF2-40B4-BE49-F238E27FC236}">
                <a16:creationId xmlns:a16="http://schemas.microsoft.com/office/drawing/2014/main" id="{5393F9AB-EB89-A20D-F321-CFFD4EC17A8B}"/>
              </a:ext>
            </a:extLst>
          </p:cNvPr>
          <p:cNvGraphicFramePr>
            <a:graphicFrameLocks noGrp="1"/>
          </p:cNvGraphicFramePr>
          <p:nvPr/>
        </p:nvGraphicFramePr>
        <p:xfrm>
          <a:off x="9683291" y="2520993"/>
          <a:ext cx="1292208" cy="2615758"/>
        </p:xfrm>
        <a:graphic>
          <a:graphicData uri="http://schemas.openxmlformats.org/drawingml/2006/table">
            <a:tbl>
              <a:tblPr firstRow="1" bandRow="1">
                <a:tableStyleId>{8A107856-5554-42FB-B03E-39F5DBC370BA}</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32748</a:t>
                      </a:r>
                      <a:r>
                        <a:rPr lang="es-ES_tradnl" b="0" dirty="0">
                          <a:highlight>
                            <a:srgbClr val="FF0000"/>
                          </a:highlight>
                        </a:rPr>
                        <a:t>1</a:t>
                      </a:r>
                      <a:r>
                        <a:rPr lang="es-ES_tradnl" b="0" dirty="0"/>
                        <a:t>52</a:t>
                      </a:r>
                    </a:p>
                  </a:txBody>
                  <a:tcPr anchor="ctr"/>
                </a:tc>
                <a:extLst>
                  <a:ext uri="{0D108BD9-81ED-4DB2-BD59-A6C34878D82A}">
                    <a16:rowId xmlns:a16="http://schemas.microsoft.com/office/drawing/2014/main" val="3103656417"/>
                  </a:ext>
                </a:extLst>
              </a:tr>
              <a:tr h="657482">
                <a:tc>
                  <a:txBody>
                    <a:bodyPr/>
                    <a:lstStyle/>
                    <a:p>
                      <a:pPr algn="ctr"/>
                      <a:r>
                        <a:rPr lang="es-ES_tradnl" b="0" dirty="0"/>
                        <a:t>24752411</a:t>
                      </a:r>
                      <a:endParaRPr lang="es-ES_tradnl" dirty="0"/>
                    </a:p>
                  </a:txBody>
                  <a:tcPr anchor="ctr"/>
                </a:tc>
                <a:extLst>
                  <a:ext uri="{0D108BD9-81ED-4DB2-BD59-A6C34878D82A}">
                    <a16:rowId xmlns:a16="http://schemas.microsoft.com/office/drawing/2014/main" val="2621612403"/>
                  </a:ext>
                </a:extLst>
              </a:tr>
              <a:tr h="657482">
                <a:tc>
                  <a:txBody>
                    <a:bodyPr/>
                    <a:lstStyle/>
                    <a:p>
                      <a:pPr algn="ctr"/>
                      <a:r>
                        <a:rPr lang="es-ES_tradnl" dirty="0"/>
                        <a:t>32</a:t>
                      </a:r>
                      <a:r>
                        <a:rPr lang="es-ES_tradnl" dirty="0">
                          <a:highlight>
                            <a:srgbClr val="FF0000"/>
                          </a:highlight>
                        </a:rPr>
                        <a:t>2</a:t>
                      </a:r>
                      <a:r>
                        <a:rPr lang="es-ES_tradnl" dirty="0"/>
                        <a:t>43124</a:t>
                      </a:r>
                    </a:p>
                  </a:txBody>
                  <a:tcPr anchor="ctr"/>
                </a:tc>
                <a:extLst>
                  <a:ext uri="{0D108BD9-81ED-4DB2-BD59-A6C34878D82A}">
                    <a16:rowId xmlns:a16="http://schemas.microsoft.com/office/drawing/2014/main" val="2482029095"/>
                  </a:ext>
                </a:extLst>
              </a:tr>
              <a:tr h="643312">
                <a:tc>
                  <a:txBody>
                    <a:bodyPr/>
                    <a:lstStyle/>
                    <a:p>
                      <a:pPr algn="ctr"/>
                      <a:r>
                        <a:rPr lang="es-ES_tradnl" dirty="0"/>
                        <a:t>2441521</a:t>
                      </a:r>
                      <a:r>
                        <a:rPr lang="es-ES_tradnl" dirty="0">
                          <a:highlight>
                            <a:srgbClr val="FF0000"/>
                          </a:highlight>
                        </a:rPr>
                        <a:t>7</a:t>
                      </a:r>
                    </a:p>
                  </a:txBody>
                  <a:tcPr anchor="ctr"/>
                </a:tc>
                <a:extLst>
                  <a:ext uri="{0D108BD9-81ED-4DB2-BD59-A6C34878D82A}">
                    <a16:rowId xmlns:a16="http://schemas.microsoft.com/office/drawing/2014/main" val="4250716750"/>
                  </a:ext>
                </a:extLst>
              </a:tr>
            </a:tbl>
          </a:graphicData>
        </a:graphic>
      </p:graphicFrame>
      <p:cxnSp>
        <p:nvCxnSpPr>
          <p:cNvPr id="14" name="Straight Arrow Connector 13">
            <a:extLst>
              <a:ext uri="{FF2B5EF4-FFF2-40B4-BE49-F238E27FC236}">
                <a16:creationId xmlns:a16="http://schemas.microsoft.com/office/drawing/2014/main" id="{E827D1CC-F169-7708-DEFD-7C71B3C3194F}"/>
              </a:ext>
            </a:extLst>
          </p:cNvPr>
          <p:cNvCxnSpPr/>
          <p:nvPr/>
        </p:nvCxnSpPr>
        <p:spPr>
          <a:xfrm>
            <a:off x="2156059" y="2723949"/>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A14E2-0ED6-A9E5-3986-32D57044D32E}"/>
              </a:ext>
            </a:extLst>
          </p:cNvPr>
          <p:cNvCxnSpPr/>
          <p:nvPr/>
        </p:nvCxnSpPr>
        <p:spPr>
          <a:xfrm>
            <a:off x="2177188" y="4079507"/>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0706CE-8051-F99B-C3EE-B75B82356730}"/>
              </a:ext>
            </a:extLst>
          </p:cNvPr>
          <p:cNvCxnSpPr>
            <a:cxnSpLocks/>
          </p:cNvCxnSpPr>
          <p:nvPr/>
        </p:nvCxnSpPr>
        <p:spPr>
          <a:xfrm flipV="1">
            <a:off x="2148945" y="4079507"/>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0411CA-D82C-FE75-8733-3B85A81EC302}"/>
              </a:ext>
            </a:extLst>
          </p:cNvPr>
          <p:cNvCxnSpPr>
            <a:cxnSpLocks/>
          </p:cNvCxnSpPr>
          <p:nvPr/>
        </p:nvCxnSpPr>
        <p:spPr>
          <a:xfrm flipV="1">
            <a:off x="2177188" y="2723948"/>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DB0862-87AB-0AC4-F8F8-E1FA417CF2EC}"/>
              </a:ext>
            </a:extLst>
          </p:cNvPr>
          <p:cNvCxnSpPr>
            <a:cxnSpLocks/>
          </p:cNvCxnSpPr>
          <p:nvPr/>
        </p:nvCxnSpPr>
        <p:spPr>
          <a:xfrm>
            <a:off x="5091683" y="2833791"/>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341E5B-05DD-33E8-D57C-57B5FC50414A}"/>
              </a:ext>
            </a:extLst>
          </p:cNvPr>
          <p:cNvCxnSpPr>
            <a:cxnSpLocks/>
          </p:cNvCxnSpPr>
          <p:nvPr/>
        </p:nvCxnSpPr>
        <p:spPr>
          <a:xfrm flipV="1">
            <a:off x="5091683" y="2825065"/>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4E00A5-5ACC-7F36-2F8F-1DED9C7A638D}"/>
              </a:ext>
            </a:extLst>
          </p:cNvPr>
          <p:cNvSpPr/>
          <p:nvPr/>
        </p:nvSpPr>
        <p:spPr>
          <a:xfrm>
            <a:off x="5643048" y="2950046"/>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AE9DE686-3BED-AC71-314D-FD8E7F97D403}"/>
              </a:ext>
            </a:extLst>
          </p:cNvPr>
          <p:cNvCxnSpPr>
            <a:cxnSpLocks/>
          </p:cNvCxnSpPr>
          <p:nvPr/>
        </p:nvCxnSpPr>
        <p:spPr>
          <a:xfrm>
            <a:off x="5091683" y="4103838"/>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0EE731-315C-87E6-AF7D-FA40A53CD159}"/>
              </a:ext>
            </a:extLst>
          </p:cNvPr>
          <p:cNvCxnSpPr>
            <a:cxnSpLocks/>
          </p:cNvCxnSpPr>
          <p:nvPr/>
        </p:nvCxnSpPr>
        <p:spPr>
          <a:xfrm flipV="1">
            <a:off x="5091683" y="4095112"/>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B326720-FD8C-35A5-91B2-7BA846AE0EF9}"/>
              </a:ext>
            </a:extLst>
          </p:cNvPr>
          <p:cNvSpPr/>
          <p:nvPr/>
        </p:nvSpPr>
        <p:spPr>
          <a:xfrm>
            <a:off x="5643048" y="4220093"/>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1" name="Straight Arrow Connector 30">
            <a:extLst>
              <a:ext uri="{FF2B5EF4-FFF2-40B4-BE49-F238E27FC236}">
                <a16:creationId xmlns:a16="http://schemas.microsoft.com/office/drawing/2014/main" id="{2CADF834-FDDA-E999-B2BE-772C6EDC9BB0}"/>
              </a:ext>
            </a:extLst>
          </p:cNvPr>
          <p:cNvCxnSpPr>
            <a:cxnSpLocks/>
          </p:cNvCxnSpPr>
          <p:nvPr/>
        </p:nvCxnSpPr>
        <p:spPr>
          <a:xfrm>
            <a:off x="8147434" y="2825065"/>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973478-6860-4FDF-DBC7-8C5D12B40938}"/>
              </a:ext>
            </a:extLst>
          </p:cNvPr>
          <p:cNvCxnSpPr>
            <a:cxnSpLocks/>
          </p:cNvCxnSpPr>
          <p:nvPr/>
        </p:nvCxnSpPr>
        <p:spPr>
          <a:xfrm>
            <a:off x="8147434" y="3446450"/>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16BDE9-D934-3EB4-64BD-AC8E5EBAA617}"/>
              </a:ext>
            </a:extLst>
          </p:cNvPr>
          <p:cNvCxnSpPr>
            <a:cxnSpLocks/>
          </p:cNvCxnSpPr>
          <p:nvPr/>
        </p:nvCxnSpPr>
        <p:spPr>
          <a:xfrm>
            <a:off x="8149664" y="410383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54FD0B-61F2-5E54-9235-2B4FE68EA447}"/>
              </a:ext>
            </a:extLst>
          </p:cNvPr>
          <p:cNvCxnSpPr>
            <a:cxnSpLocks/>
          </p:cNvCxnSpPr>
          <p:nvPr/>
        </p:nvCxnSpPr>
        <p:spPr>
          <a:xfrm>
            <a:off x="8147434" y="478455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FD10E-00BC-5B47-BF41-0BA68287B346}"/>
              </a:ext>
            </a:extLst>
          </p:cNvPr>
          <p:cNvCxnSpPr/>
          <p:nvPr/>
        </p:nvCxnSpPr>
        <p:spPr>
          <a:xfrm>
            <a:off x="4263992" y="2723948"/>
            <a:ext cx="0" cy="84702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FEE7FB0-D06F-8607-483E-7756427035AB}"/>
              </a:ext>
            </a:extLst>
          </p:cNvPr>
          <p:cNvCxnSpPr/>
          <p:nvPr/>
        </p:nvCxnSpPr>
        <p:spPr>
          <a:xfrm>
            <a:off x="4483769" y="4008519"/>
            <a:ext cx="0" cy="847025"/>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58B37CB-D338-1AF1-29E4-E8692D439217}"/>
              </a:ext>
            </a:extLst>
          </p:cNvPr>
          <p:cNvSpPr txBox="1"/>
          <p:nvPr/>
        </p:nvSpPr>
        <p:spPr>
          <a:xfrm>
            <a:off x="811236" y="5136751"/>
            <a:ext cx="1157368" cy="646331"/>
          </a:xfrm>
          <a:prstGeom prst="rect">
            <a:avLst/>
          </a:prstGeom>
          <a:noFill/>
        </p:spPr>
        <p:txBody>
          <a:bodyPr wrap="none" rtlCol="0">
            <a:spAutoFit/>
          </a:bodyPr>
          <a:lstStyle/>
          <a:p>
            <a:r>
              <a:rPr lang="es-ES_tradnl" dirty="0"/>
              <a:t>Población</a:t>
            </a:r>
          </a:p>
          <a:p>
            <a:pPr algn="ctr"/>
            <a:r>
              <a:rPr lang="es-ES_tradnl" dirty="0"/>
              <a:t>inicial</a:t>
            </a:r>
          </a:p>
        </p:txBody>
      </p:sp>
      <p:sp>
        <p:nvSpPr>
          <p:cNvPr id="40" name="TextBox 39">
            <a:extLst>
              <a:ext uri="{FF2B5EF4-FFF2-40B4-BE49-F238E27FC236}">
                <a16:creationId xmlns:a16="http://schemas.microsoft.com/office/drawing/2014/main" id="{37AB6FB8-AFD3-2719-AB98-4859785D2D2F}"/>
              </a:ext>
            </a:extLst>
          </p:cNvPr>
          <p:cNvSpPr txBox="1"/>
          <p:nvPr/>
        </p:nvSpPr>
        <p:spPr>
          <a:xfrm>
            <a:off x="3814945" y="5179271"/>
            <a:ext cx="1109599" cy="369332"/>
          </a:xfrm>
          <a:prstGeom prst="rect">
            <a:avLst/>
          </a:prstGeom>
          <a:noFill/>
        </p:spPr>
        <p:txBody>
          <a:bodyPr wrap="none" rtlCol="0">
            <a:spAutoFit/>
          </a:bodyPr>
          <a:lstStyle/>
          <a:p>
            <a:r>
              <a:rPr lang="es-ES_tradnl" dirty="0"/>
              <a:t>Selección</a:t>
            </a:r>
          </a:p>
        </p:txBody>
      </p:sp>
      <p:sp>
        <p:nvSpPr>
          <p:cNvPr id="41" name="TextBox 40">
            <a:extLst>
              <a:ext uri="{FF2B5EF4-FFF2-40B4-BE49-F238E27FC236}">
                <a16:creationId xmlns:a16="http://schemas.microsoft.com/office/drawing/2014/main" id="{6FE1298C-BD5C-64B0-FBA4-1DBB5F8CE4F6}"/>
              </a:ext>
            </a:extLst>
          </p:cNvPr>
          <p:cNvSpPr txBox="1"/>
          <p:nvPr/>
        </p:nvSpPr>
        <p:spPr>
          <a:xfrm>
            <a:off x="6570446" y="5193348"/>
            <a:ext cx="1558247" cy="369332"/>
          </a:xfrm>
          <a:prstGeom prst="rect">
            <a:avLst/>
          </a:prstGeom>
          <a:noFill/>
        </p:spPr>
        <p:txBody>
          <a:bodyPr wrap="none" rtlCol="0">
            <a:spAutoFit/>
          </a:bodyPr>
          <a:lstStyle/>
          <a:p>
            <a:r>
              <a:rPr lang="es-ES_tradnl" dirty="0"/>
              <a:t>Reproducción</a:t>
            </a:r>
          </a:p>
        </p:txBody>
      </p:sp>
      <p:sp>
        <p:nvSpPr>
          <p:cNvPr id="42" name="TextBox 41">
            <a:extLst>
              <a:ext uri="{FF2B5EF4-FFF2-40B4-BE49-F238E27FC236}">
                <a16:creationId xmlns:a16="http://schemas.microsoft.com/office/drawing/2014/main" id="{2C4C7BB0-905C-C2E7-CF57-DB4FBFE1DC2E}"/>
              </a:ext>
            </a:extLst>
          </p:cNvPr>
          <p:cNvSpPr txBox="1"/>
          <p:nvPr/>
        </p:nvSpPr>
        <p:spPr>
          <a:xfrm>
            <a:off x="9731422" y="5179271"/>
            <a:ext cx="1138453" cy="369332"/>
          </a:xfrm>
          <a:prstGeom prst="rect">
            <a:avLst/>
          </a:prstGeom>
          <a:noFill/>
        </p:spPr>
        <p:txBody>
          <a:bodyPr wrap="none" rtlCol="0">
            <a:spAutoFit/>
          </a:bodyPr>
          <a:lstStyle/>
          <a:p>
            <a:r>
              <a:rPr lang="es-ES_tradnl" dirty="0"/>
              <a:t>Mutación</a:t>
            </a:r>
          </a:p>
        </p:txBody>
      </p:sp>
      <p:sp>
        <p:nvSpPr>
          <p:cNvPr id="43" name="TextBox 42">
            <a:extLst>
              <a:ext uri="{FF2B5EF4-FFF2-40B4-BE49-F238E27FC236}">
                <a16:creationId xmlns:a16="http://schemas.microsoft.com/office/drawing/2014/main" id="{B9960278-8CFD-56FA-1A72-3E993D8E5363}"/>
              </a:ext>
            </a:extLst>
          </p:cNvPr>
          <p:cNvSpPr txBox="1"/>
          <p:nvPr/>
        </p:nvSpPr>
        <p:spPr>
          <a:xfrm>
            <a:off x="2251776" y="2446444"/>
            <a:ext cx="609462" cy="369332"/>
          </a:xfrm>
          <a:prstGeom prst="rect">
            <a:avLst/>
          </a:prstGeom>
          <a:noFill/>
        </p:spPr>
        <p:txBody>
          <a:bodyPr wrap="none" rtlCol="0">
            <a:spAutoFit/>
          </a:bodyPr>
          <a:lstStyle/>
          <a:p>
            <a:r>
              <a:rPr lang="es-ES_tradnl" dirty="0"/>
              <a:t>29%</a:t>
            </a:r>
          </a:p>
        </p:txBody>
      </p:sp>
      <p:sp>
        <p:nvSpPr>
          <p:cNvPr id="44" name="TextBox 43">
            <a:extLst>
              <a:ext uri="{FF2B5EF4-FFF2-40B4-BE49-F238E27FC236}">
                <a16:creationId xmlns:a16="http://schemas.microsoft.com/office/drawing/2014/main" id="{9CCF353B-5384-1A9F-F6A8-FD10B0609C95}"/>
              </a:ext>
            </a:extLst>
          </p:cNvPr>
          <p:cNvSpPr txBox="1"/>
          <p:nvPr/>
        </p:nvSpPr>
        <p:spPr>
          <a:xfrm>
            <a:off x="2224169" y="3321468"/>
            <a:ext cx="609462" cy="369332"/>
          </a:xfrm>
          <a:prstGeom prst="rect">
            <a:avLst/>
          </a:prstGeom>
          <a:noFill/>
        </p:spPr>
        <p:txBody>
          <a:bodyPr wrap="none" rtlCol="0">
            <a:spAutoFit/>
          </a:bodyPr>
          <a:lstStyle/>
          <a:p>
            <a:r>
              <a:rPr lang="es-ES_tradnl" dirty="0"/>
              <a:t>31%</a:t>
            </a:r>
          </a:p>
        </p:txBody>
      </p:sp>
      <p:sp>
        <p:nvSpPr>
          <p:cNvPr id="45" name="TextBox 44">
            <a:extLst>
              <a:ext uri="{FF2B5EF4-FFF2-40B4-BE49-F238E27FC236}">
                <a16:creationId xmlns:a16="http://schemas.microsoft.com/office/drawing/2014/main" id="{8AAA131B-258B-A292-F591-6CB13EA4306F}"/>
              </a:ext>
            </a:extLst>
          </p:cNvPr>
          <p:cNvSpPr txBox="1"/>
          <p:nvPr/>
        </p:nvSpPr>
        <p:spPr>
          <a:xfrm>
            <a:off x="2214776" y="3751034"/>
            <a:ext cx="609462" cy="369332"/>
          </a:xfrm>
          <a:prstGeom prst="rect">
            <a:avLst/>
          </a:prstGeom>
          <a:noFill/>
        </p:spPr>
        <p:txBody>
          <a:bodyPr wrap="none" rtlCol="0">
            <a:spAutoFit/>
          </a:bodyPr>
          <a:lstStyle/>
          <a:p>
            <a:r>
              <a:rPr lang="es-ES_tradnl" dirty="0"/>
              <a:t>20%</a:t>
            </a:r>
          </a:p>
        </p:txBody>
      </p:sp>
      <p:sp>
        <p:nvSpPr>
          <p:cNvPr id="46" name="TextBox 45">
            <a:extLst>
              <a:ext uri="{FF2B5EF4-FFF2-40B4-BE49-F238E27FC236}">
                <a16:creationId xmlns:a16="http://schemas.microsoft.com/office/drawing/2014/main" id="{16DCF325-93F1-7F19-378F-F00E2D66DB09}"/>
              </a:ext>
            </a:extLst>
          </p:cNvPr>
          <p:cNvSpPr txBox="1"/>
          <p:nvPr/>
        </p:nvSpPr>
        <p:spPr>
          <a:xfrm>
            <a:off x="2143248" y="4731308"/>
            <a:ext cx="609462" cy="369332"/>
          </a:xfrm>
          <a:prstGeom prst="rect">
            <a:avLst/>
          </a:prstGeom>
          <a:noFill/>
        </p:spPr>
        <p:txBody>
          <a:bodyPr wrap="none" rtlCol="0">
            <a:spAutoFit/>
          </a:bodyPr>
          <a:lstStyle/>
          <a:p>
            <a:r>
              <a:rPr lang="es-ES_tradnl" dirty="0"/>
              <a:t>11%</a:t>
            </a:r>
          </a:p>
        </p:txBody>
      </p:sp>
      <p:sp>
        <p:nvSpPr>
          <p:cNvPr id="47" name="TextBox 46">
            <a:extLst>
              <a:ext uri="{FF2B5EF4-FFF2-40B4-BE49-F238E27FC236}">
                <a16:creationId xmlns:a16="http://schemas.microsoft.com/office/drawing/2014/main" id="{D231941E-E404-5F0D-D4B2-9FC75C13B0F9}"/>
              </a:ext>
            </a:extLst>
          </p:cNvPr>
          <p:cNvSpPr txBox="1"/>
          <p:nvPr/>
        </p:nvSpPr>
        <p:spPr>
          <a:xfrm>
            <a:off x="2177188" y="5161397"/>
            <a:ext cx="1292341" cy="646331"/>
          </a:xfrm>
          <a:prstGeom prst="rect">
            <a:avLst/>
          </a:prstGeom>
          <a:noFill/>
        </p:spPr>
        <p:txBody>
          <a:bodyPr wrap="none" rtlCol="0">
            <a:spAutoFit/>
          </a:bodyPr>
          <a:lstStyle/>
          <a:p>
            <a:r>
              <a:rPr lang="es-ES_tradnl" dirty="0"/>
              <a:t>Función de</a:t>
            </a:r>
          </a:p>
          <a:p>
            <a:pPr algn="ctr"/>
            <a:r>
              <a:rPr lang="es-ES_tradnl" dirty="0"/>
              <a:t>idoneidad</a:t>
            </a:r>
          </a:p>
        </p:txBody>
      </p:sp>
    </p:spTree>
    <p:extLst>
      <p:ext uri="{BB962C8B-B14F-4D97-AF65-F5344CB8AC3E}">
        <p14:creationId xmlns:p14="http://schemas.microsoft.com/office/powerpoint/2010/main" val="608902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Nos movemos mediante el gradiente de a pequeños pasos. La elección de alfa es sumamente importante, porque si alfa es muy pequeña, necesitamos demasiados pasos, en cambio sí es muy grande nunca puede converger.</a:t>
            </a:r>
          </a:p>
        </p:txBody>
      </p:sp>
      <p:pic>
        <p:nvPicPr>
          <p:cNvPr id="7" name="Picture 6" descr="A close-up of a graph&#10;&#10;Description automatically generated">
            <a:extLst>
              <a:ext uri="{FF2B5EF4-FFF2-40B4-BE49-F238E27FC236}">
                <a16:creationId xmlns:a16="http://schemas.microsoft.com/office/drawing/2014/main" id="{A88276D0-072B-4457-B49C-CF1556E4E00E}"/>
              </a:ext>
            </a:extLst>
          </p:cNvPr>
          <p:cNvPicPr>
            <a:picLocks noChangeAspect="1"/>
          </p:cNvPicPr>
          <p:nvPr/>
        </p:nvPicPr>
        <p:blipFill>
          <a:blip r:embed="rId3"/>
          <a:stretch>
            <a:fillRect/>
          </a:stretch>
        </p:blipFill>
        <p:spPr>
          <a:xfrm>
            <a:off x="2266950" y="2824404"/>
            <a:ext cx="7658100" cy="3111500"/>
          </a:xfrm>
          <a:prstGeom prst="rect">
            <a:avLst/>
          </a:prstGeom>
        </p:spPr>
      </p:pic>
    </p:spTree>
    <p:extLst>
      <p:ext uri="{BB962C8B-B14F-4D97-AF65-F5344CB8AC3E}">
        <p14:creationId xmlns:p14="http://schemas.microsoft.com/office/powerpoint/2010/main" val="71808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Automático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Tree>
    <p:extLst>
      <p:ext uri="{BB962C8B-B14F-4D97-AF65-F5344CB8AC3E}">
        <p14:creationId xmlns:p14="http://schemas.microsoft.com/office/powerpoint/2010/main" val="2009641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El detector de SPAM es una herramienta que hoy en día damos por sentado que todo software de correo electrónico debe tener. Este problema se resuelve usando Aprendizaje Automático. </a:t>
            </a:r>
          </a:p>
          <a:p>
            <a:pPr marL="0" indent="0">
              <a:buNone/>
            </a:pPr>
            <a:r>
              <a:rPr lang="es-ES" dirty="0"/>
              <a:t>Una forma de resolverlo es analizando las palabras y signos de puntuación de los correos. Este es un problema que llamamos de </a:t>
            </a:r>
            <a:r>
              <a:rPr lang="es-ES" i="1" dirty="0"/>
              <a:t>aprendizaje supervisado</a:t>
            </a:r>
            <a:r>
              <a:rPr lang="es-ES" dirty="0"/>
              <a:t>, cuyo resultado es un indicador si el corre es SPAM o no. Esto se llama </a:t>
            </a:r>
            <a:r>
              <a:rPr lang="es-ES" i="1" dirty="0"/>
              <a:t>problema de clasificación</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2" cy="461665"/>
          </a:xfrm>
          <a:prstGeom prst="rect">
            <a:avLst/>
          </a:prstGeom>
          <a:noFill/>
        </p:spPr>
        <p:txBody>
          <a:bodyPr wrap="square" rtlCol="0">
            <a:spAutoFit/>
          </a:bodyPr>
          <a:lstStyle/>
          <a:p>
            <a:r>
              <a:rPr lang="es-ES_tradnl" sz="2400" dirty="0">
                <a:latin typeface="+mj-lt"/>
              </a:rPr>
              <a:t>Detección de SPAM</a:t>
            </a:r>
          </a:p>
        </p:txBody>
      </p:sp>
      <p:graphicFrame>
        <p:nvGraphicFramePr>
          <p:cNvPr id="3" name="Table 2">
            <a:extLst>
              <a:ext uri="{FF2B5EF4-FFF2-40B4-BE49-F238E27FC236}">
                <a16:creationId xmlns:a16="http://schemas.microsoft.com/office/drawing/2014/main" id="{D0482133-587F-1B4D-75BF-4A66DC802B7E}"/>
              </a:ext>
            </a:extLst>
          </p:cNvPr>
          <p:cNvGraphicFramePr>
            <a:graphicFrameLocks noGrp="1"/>
          </p:cNvGraphicFramePr>
          <p:nvPr>
            <p:extLst>
              <p:ext uri="{D42A27DB-BD31-4B8C-83A1-F6EECF244321}">
                <p14:modId xmlns:p14="http://schemas.microsoft.com/office/powerpoint/2010/main" val="2844212433"/>
              </p:ext>
            </p:extLst>
          </p:nvPr>
        </p:nvGraphicFramePr>
        <p:xfrm>
          <a:off x="1265542" y="4376031"/>
          <a:ext cx="9561450" cy="1112520"/>
        </p:xfrm>
        <a:graphic>
          <a:graphicData uri="http://schemas.openxmlformats.org/drawingml/2006/table">
            <a:tbl>
              <a:tblPr firstRow="1" bandRow="1">
                <a:tableStyleId>{69CF1AB2-1976-4502-BF36-3FF5EA218861}</a:tableStyleId>
              </a:tblPr>
              <a:tblGrid>
                <a:gridCol w="956145">
                  <a:extLst>
                    <a:ext uri="{9D8B030D-6E8A-4147-A177-3AD203B41FA5}">
                      <a16:colId xmlns:a16="http://schemas.microsoft.com/office/drawing/2014/main" val="2675899552"/>
                    </a:ext>
                  </a:extLst>
                </a:gridCol>
                <a:gridCol w="956145">
                  <a:extLst>
                    <a:ext uri="{9D8B030D-6E8A-4147-A177-3AD203B41FA5}">
                      <a16:colId xmlns:a16="http://schemas.microsoft.com/office/drawing/2014/main" val="465251719"/>
                    </a:ext>
                  </a:extLst>
                </a:gridCol>
                <a:gridCol w="956145">
                  <a:extLst>
                    <a:ext uri="{9D8B030D-6E8A-4147-A177-3AD203B41FA5}">
                      <a16:colId xmlns:a16="http://schemas.microsoft.com/office/drawing/2014/main" val="1954892321"/>
                    </a:ext>
                  </a:extLst>
                </a:gridCol>
                <a:gridCol w="956145">
                  <a:extLst>
                    <a:ext uri="{9D8B030D-6E8A-4147-A177-3AD203B41FA5}">
                      <a16:colId xmlns:a16="http://schemas.microsoft.com/office/drawing/2014/main" val="1650604409"/>
                    </a:ext>
                  </a:extLst>
                </a:gridCol>
                <a:gridCol w="956145">
                  <a:extLst>
                    <a:ext uri="{9D8B030D-6E8A-4147-A177-3AD203B41FA5}">
                      <a16:colId xmlns:a16="http://schemas.microsoft.com/office/drawing/2014/main" val="3904511517"/>
                    </a:ext>
                  </a:extLst>
                </a:gridCol>
                <a:gridCol w="956145">
                  <a:extLst>
                    <a:ext uri="{9D8B030D-6E8A-4147-A177-3AD203B41FA5}">
                      <a16:colId xmlns:a16="http://schemas.microsoft.com/office/drawing/2014/main" val="4084732011"/>
                    </a:ext>
                  </a:extLst>
                </a:gridCol>
                <a:gridCol w="956145">
                  <a:extLst>
                    <a:ext uri="{9D8B030D-6E8A-4147-A177-3AD203B41FA5}">
                      <a16:colId xmlns:a16="http://schemas.microsoft.com/office/drawing/2014/main" val="1507796073"/>
                    </a:ext>
                  </a:extLst>
                </a:gridCol>
                <a:gridCol w="956145">
                  <a:extLst>
                    <a:ext uri="{9D8B030D-6E8A-4147-A177-3AD203B41FA5}">
                      <a16:colId xmlns:a16="http://schemas.microsoft.com/office/drawing/2014/main" val="2271402263"/>
                    </a:ext>
                  </a:extLst>
                </a:gridCol>
                <a:gridCol w="956145">
                  <a:extLst>
                    <a:ext uri="{9D8B030D-6E8A-4147-A177-3AD203B41FA5}">
                      <a16:colId xmlns:a16="http://schemas.microsoft.com/office/drawing/2014/main" val="2718095079"/>
                    </a:ext>
                  </a:extLst>
                </a:gridCol>
                <a:gridCol w="956145">
                  <a:extLst>
                    <a:ext uri="{9D8B030D-6E8A-4147-A177-3AD203B41FA5}">
                      <a16:colId xmlns:a16="http://schemas.microsoft.com/office/drawing/2014/main" val="2616744764"/>
                    </a:ext>
                  </a:extLst>
                </a:gridCol>
              </a:tblGrid>
              <a:tr h="370840">
                <a:tc>
                  <a:txBody>
                    <a:bodyPr/>
                    <a:lstStyle/>
                    <a:p>
                      <a:endParaRPr lang="es-ES_tradnl" dirty="0"/>
                    </a:p>
                  </a:txBody>
                  <a:tcPr/>
                </a:tc>
                <a:tc>
                  <a:txBody>
                    <a:bodyPr/>
                    <a:lstStyle/>
                    <a:p>
                      <a:pPr algn="ctr"/>
                      <a:r>
                        <a:rPr lang="es-ES_tradnl" dirty="0" err="1"/>
                        <a:t>george</a:t>
                      </a:r>
                      <a:endParaRPr lang="es-ES_tradnl" dirty="0"/>
                    </a:p>
                  </a:txBody>
                  <a:tcPr/>
                </a:tc>
                <a:tc>
                  <a:txBody>
                    <a:bodyPr/>
                    <a:lstStyle/>
                    <a:p>
                      <a:pPr algn="ctr"/>
                      <a:r>
                        <a:rPr lang="es-ES_tradnl" dirty="0" err="1"/>
                        <a:t>you</a:t>
                      </a:r>
                      <a:endParaRPr lang="es-ES_tradnl" dirty="0"/>
                    </a:p>
                  </a:txBody>
                  <a:tcPr/>
                </a:tc>
                <a:tc>
                  <a:txBody>
                    <a:bodyPr/>
                    <a:lstStyle/>
                    <a:p>
                      <a:pPr algn="ctr"/>
                      <a:r>
                        <a:rPr lang="es-ES_tradnl" dirty="0" err="1"/>
                        <a:t>your</a:t>
                      </a:r>
                      <a:endParaRPr lang="es-ES_tradnl" dirty="0"/>
                    </a:p>
                  </a:txBody>
                  <a:tcPr/>
                </a:tc>
                <a:tc>
                  <a:txBody>
                    <a:bodyPr/>
                    <a:lstStyle/>
                    <a:p>
                      <a:pPr algn="ctr"/>
                      <a:r>
                        <a:rPr lang="es-ES_tradnl" dirty="0"/>
                        <a:t>hp</a:t>
                      </a:r>
                    </a:p>
                  </a:txBody>
                  <a:tcPr/>
                </a:tc>
                <a:tc>
                  <a:txBody>
                    <a:bodyPr/>
                    <a:lstStyle/>
                    <a:p>
                      <a:pPr algn="ctr"/>
                      <a:r>
                        <a:rPr lang="es-ES_tradnl" dirty="0"/>
                        <a:t>free</a:t>
                      </a:r>
                    </a:p>
                  </a:txBody>
                  <a:tcPr/>
                </a:tc>
                <a:tc>
                  <a:txBody>
                    <a:bodyPr/>
                    <a:lstStyle/>
                    <a:p>
                      <a:pPr algn="ctr"/>
                      <a:r>
                        <a:rPr lang="es-ES_tradnl" dirty="0" err="1"/>
                        <a:t>hpl</a:t>
                      </a:r>
                      <a:endParaRPr lang="es-ES_tradnl" dirty="0"/>
                    </a:p>
                  </a:txBody>
                  <a:tcPr/>
                </a:tc>
                <a:tc>
                  <a:txBody>
                    <a:bodyPr/>
                    <a:lstStyle/>
                    <a:p>
                      <a:pPr algn="ctr"/>
                      <a:r>
                        <a:rPr lang="es-ES_tradnl" dirty="0"/>
                        <a:t>!</a:t>
                      </a:r>
                    </a:p>
                  </a:txBody>
                  <a:tcPr/>
                </a:tc>
                <a:tc>
                  <a:txBody>
                    <a:bodyPr/>
                    <a:lstStyle/>
                    <a:p>
                      <a:pPr algn="ctr"/>
                      <a:r>
                        <a:rPr lang="es-ES_tradnl" dirty="0" err="1"/>
                        <a:t>our</a:t>
                      </a:r>
                      <a:endParaRPr lang="es-ES_tradnl" dirty="0"/>
                    </a:p>
                  </a:txBody>
                  <a:tcPr/>
                </a:tc>
                <a:tc>
                  <a:txBody>
                    <a:bodyPr/>
                    <a:lstStyle/>
                    <a:p>
                      <a:pPr algn="ctr"/>
                      <a:r>
                        <a:rPr lang="es-ES_tradnl" dirty="0"/>
                        <a:t>re</a:t>
                      </a:r>
                    </a:p>
                  </a:txBody>
                  <a:tcPr/>
                </a:tc>
                <a:extLst>
                  <a:ext uri="{0D108BD9-81ED-4DB2-BD59-A6C34878D82A}">
                    <a16:rowId xmlns:a16="http://schemas.microsoft.com/office/drawing/2014/main" val="1842857222"/>
                  </a:ext>
                </a:extLst>
              </a:tr>
              <a:tr h="370840">
                <a:tc>
                  <a:txBody>
                    <a:bodyPr/>
                    <a:lstStyle/>
                    <a:p>
                      <a:r>
                        <a:rPr lang="es-ES_tradnl" b="1" i="1" dirty="0"/>
                        <a:t>Spam</a:t>
                      </a:r>
                    </a:p>
                  </a:txBody>
                  <a:tcPr/>
                </a:tc>
                <a:tc>
                  <a:txBody>
                    <a:bodyPr/>
                    <a:lstStyle/>
                    <a:p>
                      <a:pPr algn="ctr"/>
                      <a:r>
                        <a:rPr lang="es-ES_tradnl" dirty="0"/>
                        <a:t>0.00</a:t>
                      </a:r>
                    </a:p>
                  </a:txBody>
                  <a:tcPr/>
                </a:tc>
                <a:tc>
                  <a:txBody>
                    <a:bodyPr/>
                    <a:lstStyle/>
                    <a:p>
                      <a:pPr algn="ctr"/>
                      <a:r>
                        <a:rPr lang="es-ES_tradnl" dirty="0"/>
                        <a:t>2.26</a:t>
                      </a:r>
                    </a:p>
                  </a:txBody>
                  <a:tcPr/>
                </a:tc>
                <a:tc>
                  <a:txBody>
                    <a:bodyPr/>
                    <a:lstStyle/>
                    <a:p>
                      <a:pPr algn="ctr"/>
                      <a:r>
                        <a:rPr lang="es-ES_tradnl" dirty="0"/>
                        <a:t>1.38</a:t>
                      </a:r>
                    </a:p>
                  </a:txBody>
                  <a:tcPr/>
                </a:tc>
                <a:tc>
                  <a:txBody>
                    <a:bodyPr/>
                    <a:lstStyle/>
                    <a:p>
                      <a:pPr algn="ctr"/>
                      <a:r>
                        <a:rPr lang="es-ES_tradnl" dirty="0"/>
                        <a:t>0.02</a:t>
                      </a:r>
                    </a:p>
                  </a:txBody>
                  <a:tcPr/>
                </a:tc>
                <a:tc>
                  <a:txBody>
                    <a:bodyPr/>
                    <a:lstStyle/>
                    <a:p>
                      <a:pPr algn="ctr"/>
                      <a:r>
                        <a:rPr lang="es-ES_tradnl" dirty="0"/>
                        <a:t>0.52</a:t>
                      </a:r>
                    </a:p>
                  </a:txBody>
                  <a:tcPr/>
                </a:tc>
                <a:tc>
                  <a:txBody>
                    <a:bodyPr/>
                    <a:lstStyle/>
                    <a:p>
                      <a:pPr algn="ctr"/>
                      <a:r>
                        <a:rPr lang="es-ES_tradnl" dirty="0"/>
                        <a:t>0.01</a:t>
                      </a:r>
                    </a:p>
                  </a:txBody>
                  <a:tcPr/>
                </a:tc>
                <a:tc>
                  <a:txBody>
                    <a:bodyPr/>
                    <a:lstStyle/>
                    <a:p>
                      <a:pPr algn="ctr"/>
                      <a:r>
                        <a:rPr lang="es-ES_tradnl" dirty="0"/>
                        <a:t>0.51</a:t>
                      </a:r>
                    </a:p>
                  </a:txBody>
                  <a:tcPr/>
                </a:tc>
                <a:tc>
                  <a:txBody>
                    <a:bodyPr/>
                    <a:lstStyle/>
                    <a:p>
                      <a:pPr algn="ctr"/>
                      <a:r>
                        <a:rPr lang="es-ES_tradnl" dirty="0"/>
                        <a:t>0.51</a:t>
                      </a:r>
                    </a:p>
                  </a:txBody>
                  <a:tcPr/>
                </a:tc>
                <a:tc>
                  <a:txBody>
                    <a:bodyPr/>
                    <a:lstStyle/>
                    <a:p>
                      <a:pPr algn="ctr"/>
                      <a:r>
                        <a:rPr lang="es-ES_tradnl" dirty="0"/>
                        <a:t>0.13</a:t>
                      </a:r>
                    </a:p>
                  </a:txBody>
                  <a:tcPr/>
                </a:tc>
                <a:extLst>
                  <a:ext uri="{0D108BD9-81ED-4DB2-BD59-A6C34878D82A}">
                    <a16:rowId xmlns:a16="http://schemas.microsoft.com/office/drawing/2014/main" val="3097682559"/>
                  </a:ext>
                </a:extLst>
              </a:tr>
              <a:tr h="370840">
                <a:tc>
                  <a:txBody>
                    <a:bodyPr/>
                    <a:lstStyle/>
                    <a:p>
                      <a:r>
                        <a:rPr lang="es-ES_tradnl" b="1" i="1" dirty="0"/>
                        <a:t>Email</a:t>
                      </a:r>
                    </a:p>
                  </a:txBody>
                  <a:tcPr/>
                </a:tc>
                <a:tc>
                  <a:txBody>
                    <a:bodyPr/>
                    <a:lstStyle/>
                    <a:p>
                      <a:pPr algn="ctr"/>
                      <a:r>
                        <a:rPr lang="es-ES_tradnl" dirty="0"/>
                        <a:t>1.27</a:t>
                      </a:r>
                    </a:p>
                  </a:txBody>
                  <a:tcPr/>
                </a:tc>
                <a:tc>
                  <a:txBody>
                    <a:bodyPr/>
                    <a:lstStyle/>
                    <a:p>
                      <a:pPr algn="ctr"/>
                      <a:r>
                        <a:rPr lang="es-ES_tradnl" dirty="0"/>
                        <a:t>1.27</a:t>
                      </a:r>
                    </a:p>
                  </a:txBody>
                  <a:tcPr/>
                </a:tc>
                <a:tc>
                  <a:txBody>
                    <a:bodyPr/>
                    <a:lstStyle/>
                    <a:p>
                      <a:pPr algn="ctr"/>
                      <a:r>
                        <a:rPr lang="es-ES_tradnl" dirty="0"/>
                        <a:t>0.44</a:t>
                      </a:r>
                    </a:p>
                  </a:txBody>
                  <a:tcPr/>
                </a:tc>
                <a:tc>
                  <a:txBody>
                    <a:bodyPr/>
                    <a:lstStyle/>
                    <a:p>
                      <a:pPr algn="ctr"/>
                      <a:r>
                        <a:rPr lang="es-ES_tradnl" dirty="0"/>
                        <a:t>0.90</a:t>
                      </a:r>
                    </a:p>
                  </a:txBody>
                  <a:tcPr/>
                </a:tc>
                <a:tc>
                  <a:txBody>
                    <a:bodyPr/>
                    <a:lstStyle/>
                    <a:p>
                      <a:pPr algn="ctr"/>
                      <a:r>
                        <a:rPr lang="es-ES_tradnl" dirty="0"/>
                        <a:t>0.07</a:t>
                      </a:r>
                    </a:p>
                  </a:txBody>
                  <a:tcPr/>
                </a:tc>
                <a:tc>
                  <a:txBody>
                    <a:bodyPr/>
                    <a:lstStyle/>
                    <a:p>
                      <a:pPr algn="ctr"/>
                      <a:r>
                        <a:rPr lang="es-ES_tradnl" dirty="0"/>
                        <a:t>0.43</a:t>
                      </a:r>
                    </a:p>
                  </a:txBody>
                  <a:tcPr/>
                </a:tc>
                <a:tc>
                  <a:txBody>
                    <a:bodyPr/>
                    <a:lstStyle/>
                    <a:p>
                      <a:pPr algn="ctr"/>
                      <a:r>
                        <a:rPr lang="es-ES_tradnl" dirty="0"/>
                        <a:t>0.11</a:t>
                      </a:r>
                    </a:p>
                  </a:txBody>
                  <a:tcPr/>
                </a:tc>
                <a:tc>
                  <a:txBody>
                    <a:bodyPr/>
                    <a:lstStyle/>
                    <a:p>
                      <a:pPr algn="ctr"/>
                      <a:r>
                        <a:rPr lang="es-ES_tradnl" dirty="0"/>
                        <a:t>0.18</a:t>
                      </a:r>
                    </a:p>
                  </a:txBody>
                  <a:tcPr/>
                </a:tc>
                <a:tc>
                  <a:txBody>
                    <a:bodyPr/>
                    <a:lstStyle/>
                    <a:p>
                      <a:pPr algn="ctr"/>
                      <a:r>
                        <a:rPr lang="es-ES_tradnl" dirty="0"/>
                        <a:t>0.42</a:t>
                      </a:r>
                    </a:p>
                  </a:txBody>
                  <a:tcPr/>
                </a:tc>
                <a:extLst>
                  <a:ext uri="{0D108BD9-81ED-4DB2-BD59-A6C34878D82A}">
                    <a16:rowId xmlns:a16="http://schemas.microsoft.com/office/drawing/2014/main" val="3329429038"/>
                  </a:ext>
                </a:extLst>
              </a:tr>
            </a:tbl>
          </a:graphicData>
        </a:graphic>
      </p:graphicFrame>
    </p:spTree>
    <p:extLst>
      <p:ext uri="{BB962C8B-B14F-4D97-AF65-F5344CB8AC3E}">
        <p14:creationId xmlns:p14="http://schemas.microsoft.com/office/powerpoint/2010/main" val="9362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El detector de SPAM es una herramienta que hoy en día damos por sentado que todo software de correo electrónico debe tener. Este problema se resuelve usando Aprendizaje Automático. </a:t>
            </a:r>
          </a:p>
          <a:p>
            <a:pPr marL="0" indent="0">
              <a:buNone/>
            </a:pPr>
            <a:r>
              <a:rPr lang="es-ES" dirty="0"/>
              <a:t>En este problema no todo error al predecir es lo mismo. </a:t>
            </a:r>
            <a:r>
              <a:rPr lang="es-ES" b="1" i="1" dirty="0">
                <a:solidFill>
                  <a:srgbClr val="C00000"/>
                </a:solidFill>
              </a:rPr>
              <a:t>Queremos evitar filtrar el buen correo electrónico</a:t>
            </a:r>
            <a:r>
              <a:rPr lang="es-ES" dirty="0"/>
              <a:t>, mientras que dejar pasar el spam no es deseable pero sus consecuencias son menos graves. </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Detección de SPAM</a:t>
            </a:r>
          </a:p>
        </p:txBody>
      </p:sp>
      <p:graphicFrame>
        <p:nvGraphicFramePr>
          <p:cNvPr id="3" name="Table 2">
            <a:extLst>
              <a:ext uri="{FF2B5EF4-FFF2-40B4-BE49-F238E27FC236}">
                <a16:creationId xmlns:a16="http://schemas.microsoft.com/office/drawing/2014/main" id="{D0482133-587F-1B4D-75BF-4A66DC802B7E}"/>
              </a:ext>
            </a:extLst>
          </p:cNvPr>
          <p:cNvGraphicFramePr>
            <a:graphicFrameLocks noGrp="1"/>
          </p:cNvGraphicFramePr>
          <p:nvPr/>
        </p:nvGraphicFramePr>
        <p:xfrm>
          <a:off x="1265542" y="4376031"/>
          <a:ext cx="9561450" cy="1112520"/>
        </p:xfrm>
        <a:graphic>
          <a:graphicData uri="http://schemas.openxmlformats.org/drawingml/2006/table">
            <a:tbl>
              <a:tblPr firstRow="1" bandRow="1">
                <a:tableStyleId>{69CF1AB2-1976-4502-BF36-3FF5EA218861}</a:tableStyleId>
              </a:tblPr>
              <a:tblGrid>
                <a:gridCol w="956145">
                  <a:extLst>
                    <a:ext uri="{9D8B030D-6E8A-4147-A177-3AD203B41FA5}">
                      <a16:colId xmlns:a16="http://schemas.microsoft.com/office/drawing/2014/main" val="2675899552"/>
                    </a:ext>
                  </a:extLst>
                </a:gridCol>
                <a:gridCol w="956145">
                  <a:extLst>
                    <a:ext uri="{9D8B030D-6E8A-4147-A177-3AD203B41FA5}">
                      <a16:colId xmlns:a16="http://schemas.microsoft.com/office/drawing/2014/main" val="465251719"/>
                    </a:ext>
                  </a:extLst>
                </a:gridCol>
                <a:gridCol w="956145">
                  <a:extLst>
                    <a:ext uri="{9D8B030D-6E8A-4147-A177-3AD203B41FA5}">
                      <a16:colId xmlns:a16="http://schemas.microsoft.com/office/drawing/2014/main" val="1954892321"/>
                    </a:ext>
                  </a:extLst>
                </a:gridCol>
                <a:gridCol w="956145">
                  <a:extLst>
                    <a:ext uri="{9D8B030D-6E8A-4147-A177-3AD203B41FA5}">
                      <a16:colId xmlns:a16="http://schemas.microsoft.com/office/drawing/2014/main" val="1650604409"/>
                    </a:ext>
                  </a:extLst>
                </a:gridCol>
                <a:gridCol w="956145">
                  <a:extLst>
                    <a:ext uri="{9D8B030D-6E8A-4147-A177-3AD203B41FA5}">
                      <a16:colId xmlns:a16="http://schemas.microsoft.com/office/drawing/2014/main" val="3904511517"/>
                    </a:ext>
                  </a:extLst>
                </a:gridCol>
                <a:gridCol w="956145">
                  <a:extLst>
                    <a:ext uri="{9D8B030D-6E8A-4147-A177-3AD203B41FA5}">
                      <a16:colId xmlns:a16="http://schemas.microsoft.com/office/drawing/2014/main" val="4084732011"/>
                    </a:ext>
                  </a:extLst>
                </a:gridCol>
                <a:gridCol w="956145">
                  <a:extLst>
                    <a:ext uri="{9D8B030D-6E8A-4147-A177-3AD203B41FA5}">
                      <a16:colId xmlns:a16="http://schemas.microsoft.com/office/drawing/2014/main" val="1507796073"/>
                    </a:ext>
                  </a:extLst>
                </a:gridCol>
                <a:gridCol w="956145">
                  <a:extLst>
                    <a:ext uri="{9D8B030D-6E8A-4147-A177-3AD203B41FA5}">
                      <a16:colId xmlns:a16="http://schemas.microsoft.com/office/drawing/2014/main" val="2271402263"/>
                    </a:ext>
                  </a:extLst>
                </a:gridCol>
                <a:gridCol w="956145">
                  <a:extLst>
                    <a:ext uri="{9D8B030D-6E8A-4147-A177-3AD203B41FA5}">
                      <a16:colId xmlns:a16="http://schemas.microsoft.com/office/drawing/2014/main" val="2718095079"/>
                    </a:ext>
                  </a:extLst>
                </a:gridCol>
                <a:gridCol w="956145">
                  <a:extLst>
                    <a:ext uri="{9D8B030D-6E8A-4147-A177-3AD203B41FA5}">
                      <a16:colId xmlns:a16="http://schemas.microsoft.com/office/drawing/2014/main" val="2616744764"/>
                    </a:ext>
                  </a:extLst>
                </a:gridCol>
              </a:tblGrid>
              <a:tr h="370840">
                <a:tc>
                  <a:txBody>
                    <a:bodyPr/>
                    <a:lstStyle/>
                    <a:p>
                      <a:endParaRPr lang="es-ES_tradnl" dirty="0"/>
                    </a:p>
                  </a:txBody>
                  <a:tcPr/>
                </a:tc>
                <a:tc>
                  <a:txBody>
                    <a:bodyPr/>
                    <a:lstStyle/>
                    <a:p>
                      <a:pPr algn="ctr"/>
                      <a:r>
                        <a:rPr lang="es-ES_tradnl" dirty="0" err="1"/>
                        <a:t>george</a:t>
                      </a:r>
                      <a:endParaRPr lang="es-ES_tradnl" dirty="0"/>
                    </a:p>
                  </a:txBody>
                  <a:tcPr/>
                </a:tc>
                <a:tc>
                  <a:txBody>
                    <a:bodyPr/>
                    <a:lstStyle/>
                    <a:p>
                      <a:pPr algn="ctr"/>
                      <a:r>
                        <a:rPr lang="es-ES_tradnl" dirty="0" err="1"/>
                        <a:t>you</a:t>
                      </a:r>
                      <a:endParaRPr lang="es-ES_tradnl" dirty="0"/>
                    </a:p>
                  </a:txBody>
                  <a:tcPr/>
                </a:tc>
                <a:tc>
                  <a:txBody>
                    <a:bodyPr/>
                    <a:lstStyle/>
                    <a:p>
                      <a:pPr algn="ctr"/>
                      <a:r>
                        <a:rPr lang="es-ES_tradnl" dirty="0" err="1"/>
                        <a:t>your</a:t>
                      </a:r>
                      <a:endParaRPr lang="es-ES_tradnl" dirty="0"/>
                    </a:p>
                  </a:txBody>
                  <a:tcPr/>
                </a:tc>
                <a:tc>
                  <a:txBody>
                    <a:bodyPr/>
                    <a:lstStyle/>
                    <a:p>
                      <a:pPr algn="ctr"/>
                      <a:r>
                        <a:rPr lang="es-ES_tradnl" dirty="0"/>
                        <a:t>hp</a:t>
                      </a:r>
                    </a:p>
                  </a:txBody>
                  <a:tcPr/>
                </a:tc>
                <a:tc>
                  <a:txBody>
                    <a:bodyPr/>
                    <a:lstStyle/>
                    <a:p>
                      <a:pPr algn="ctr"/>
                      <a:r>
                        <a:rPr lang="es-ES_tradnl" dirty="0"/>
                        <a:t>free</a:t>
                      </a:r>
                    </a:p>
                  </a:txBody>
                  <a:tcPr/>
                </a:tc>
                <a:tc>
                  <a:txBody>
                    <a:bodyPr/>
                    <a:lstStyle/>
                    <a:p>
                      <a:pPr algn="ctr"/>
                      <a:r>
                        <a:rPr lang="es-ES_tradnl" dirty="0" err="1"/>
                        <a:t>hpl</a:t>
                      </a:r>
                      <a:endParaRPr lang="es-ES_tradnl" dirty="0"/>
                    </a:p>
                  </a:txBody>
                  <a:tcPr/>
                </a:tc>
                <a:tc>
                  <a:txBody>
                    <a:bodyPr/>
                    <a:lstStyle/>
                    <a:p>
                      <a:pPr algn="ctr"/>
                      <a:r>
                        <a:rPr lang="es-ES_tradnl" dirty="0"/>
                        <a:t>!</a:t>
                      </a:r>
                    </a:p>
                  </a:txBody>
                  <a:tcPr/>
                </a:tc>
                <a:tc>
                  <a:txBody>
                    <a:bodyPr/>
                    <a:lstStyle/>
                    <a:p>
                      <a:pPr algn="ctr"/>
                      <a:r>
                        <a:rPr lang="es-ES_tradnl" dirty="0" err="1"/>
                        <a:t>our</a:t>
                      </a:r>
                      <a:endParaRPr lang="es-ES_tradnl" dirty="0"/>
                    </a:p>
                  </a:txBody>
                  <a:tcPr/>
                </a:tc>
                <a:tc>
                  <a:txBody>
                    <a:bodyPr/>
                    <a:lstStyle/>
                    <a:p>
                      <a:pPr algn="ctr"/>
                      <a:r>
                        <a:rPr lang="es-ES_tradnl" dirty="0"/>
                        <a:t>re</a:t>
                      </a:r>
                    </a:p>
                  </a:txBody>
                  <a:tcPr/>
                </a:tc>
                <a:extLst>
                  <a:ext uri="{0D108BD9-81ED-4DB2-BD59-A6C34878D82A}">
                    <a16:rowId xmlns:a16="http://schemas.microsoft.com/office/drawing/2014/main" val="1842857222"/>
                  </a:ext>
                </a:extLst>
              </a:tr>
              <a:tr h="370840">
                <a:tc>
                  <a:txBody>
                    <a:bodyPr/>
                    <a:lstStyle/>
                    <a:p>
                      <a:r>
                        <a:rPr lang="es-ES_tradnl" b="1" i="1" dirty="0"/>
                        <a:t>Spam</a:t>
                      </a:r>
                    </a:p>
                  </a:txBody>
                  <a:tcPr/>
                </a:tc>
                <a:tc>
                  <a:txBody>
                    <a:bodyPr/>
                    <a:lstStyle/>
                    <a:p>
                      <a:pPr algn="ctr"/>
                      <a:r>
                        <a:rPr lang="es-ES_tradnl" dirty="0"/>
                        <a:t>0.00</a:t>
                      </a:r>
                    </a:p>
                  </a:txBody>
                  <a:tcPr/>
                </a:tc>
                <a:tc>
                  <a:txBody>
                    <a:bodyPr/>
                    <a:lstStyle/>
                    <a:p>
                      <a:pPr algn="ctr"/>
                      <a:r>
                        <a:rPr lang="es-ES_tradnl" dirty="0"/>
                        <a:t>2.26</a:t>
                      </a:r>
                    </a:p>
                  </a:txBody>
                  <a:tcPr/>
                </a:tc>
                <a:tc>
                  <a:txBody>
                    <a:bodyPr/>
                    <a:lstStyle/>
                    <a:p>
                      <a:pPr algn="ctr"/>
                      <a:r>
                        <a:rPr lang="es-ES_tradnl" dirty="0"/>
                        <a:t>1.38</a:t>
                      </a:r>
                    </a:p>
                  </a:txBody>
                  <a:tcPr/>
                </a:tc>
                <a:tc>
                  <a:txBody>
                    <a:bodyPr/>
                    <a:lstStyle/>
                    <a:p>
                      <a:pPr algn="ctr"/>
                      <a:r>
                        <a:rPr lang="es-ES_tradnl" dirty="0"/>
                        <a:t>0.02</a:t>
                      </a:r>
                    </a:p>
                  </a:txBody>
                  <a:tcPr/>
                </a:tc>
                <a:tc>
                  <a:txBody>
                    <a:bodyPr/>
                    <a:lstStyle/>
                    <a:p>
                      <a:pPr algn="ctr"/>
                      <a:r>
                        <a:rPr lang="es-ES_tradnl" dirty="0"/>
                        <a:t>0.52</a:t>
                      </a:r>
                    </a:p>
                  </a:txBody>
                  <a:tcPr/>
                </a:tc>
                <a:tc>
                  <a:txBody>
                    <a:bodyPr/>
                    <a:lstStyle/>
                    <a:p>
                      <a:pPr algn="ctr"/>
                      <a:r>
                        <a:rPr lang="es-ES_tradnl" dirty="0"/>
                        <a:t>0.01</a:t>
                      </a:r>
                    </a:p>
                  </a:txBody>
                  <a:tcPr/>
                </a:tc>
                <a:tc>
                  <a:txBody>
                    <a:bodyPr/>
                    <a:lstStyle/>
                    <a:p>
                      <a:pPr algn="ctr"/>
                      <a:r>
                        <a:rPr lang="es-ES_tradnl" dirty="0"/>
                        <a:t>0.51</a:t>
                      </a:r>
                    </a:p>
                  </a:txBody>
                  <a:tcPr/>
                </a:tc>
                <a:tc>
                  <a:txBody>
                    <a:bodyPr/>
                    <a:lstStyle/>
                    <a:p>
                      <a:pPr algn="ctr"/>
                      <a:r>
                        <a:rPr lang="es-ES_tradnl" dirty="0"/>
                        <a:t>0.51</a:t>
                      </a:r>
                    </a:p>
                  </a:txBody>
                  <a:tcPr/>
                </a:tc>
                <a:tc>
                  <a:txBody>
                    <a:bodyPr/>
                    <a:lstStyle/>
                    <a:p>
                      <a:pPr algn="ctr"/>
                      <a:r>
                        <a:rPr lang="es-ES_tradnl" dirty="0"/>
                        <a:t>0.13</a:t>
                      </a:r>
                    </a:p>
                  </a:txBody>
                  <a:tcPr/>
                </a:tc>
                <a:extLst>
                  <a:ext uri="{0D108BD9-81ED-4DB2-BD59-A6C34878D82A}">
                    <a16:rowId xmlns:a16="http://schemas.microsoft.com/office/drawing/2014/main" val="3097682559"/>
                  </a:ext>
                </a:extLst>
              </a:tr>
              <a:tr h="370840">
                <a:tc>
                  <a:txBody>
                    <a:bodyPr/>
                    <a:lstStyle/>
                    <a:p>
                      <a:r>
                        <a:rPr lang="es-ES_tradnl" b="1" i="1" dirty="0"/>
                        <a:t>Email</a:t>
                      </a:r>
                    </a:p>
                  </a:txBody>
                  <a:tcPr/>
                </a:tc>
                <a:tc>
                  <a:txBody>
                    <a:bodyPr/>
                    <a:lstStyle/>
                    <a:p>
                      <a:pPr algn="ctr"/>
                      <a:r>
                        <a:rPr lang="es-ES_tradnl" dirty="0"/>
                        <a:t>1.27</a:t>
                      </a:r>
                    </a:p>
                  </a:txBody>
                  <a:tcPr/>
                </a:tc>
                <a:tc>
                  <a:txBody>
                    <a:bodyPr/>
                    <a:lstStyle/>
                    <a:p>
                      <a:pPr algn="ctr"/>
                      <a:r>
                        <a:rPr lang="es-ES_tradnl" dirty="0"/>
                        <a:t>1.27</a:t>
                      </a:r>
                    </a:p>
                  </a:txBody>
                  <a:tcPr/>
                </a:tc>
                <a:tc>
                  <a:txBody>
                    <a:bodyPr/>
                    <a:lstStyle/>
                    <a:p>
                      <a:pPr algn="ctr"/>
                      <a:r>
                        <a:rPr lang="es-ES_tradnl" dirty="0"/>
                        <a:t>0.44</a:t>
                      </a:r>
                    </a:p>
                  </a:txBody>
                  <a:tcPr/>
                </a:tc>
                <a:tc>
                  <a:txBody>
                    <a:bodyPr/>
                    <a:lstStyle/>
                    <a:p>
                      <a:pPr algn="ctr"/>
                      <a:r>
                        <a:rPr lang="es-ES_tradnl" dirty="0"/>
                        <a:t>0.90</a:t>
                      </a:r>
                    </a:p>
                  </a:txBody>
                  <a:tcPr/>
                </a:tc>
                <a:tc>
                  <a:txBody>
                    <a:bodyPr/>
                    <a:lstStyle/>
                    <a:p>
                      <a:pPr algn="ctr"/>
                      <a:r>
                        <a:rPr lang="es-ES_tradnl" dirty="0"/>
                        <a:t>0.07</a:t>
                      </a:r>
                    </a:p>
                  </a:txBody>
                  <a:tcPr/>
                </a:tc>
                <a:tc>
                  <a:txBody>
                    <a:bodyPr/>
                    <a:lstStyle/>
                    <a:p>
                      <a:pPr algn="ctr"/>
                      <a:r>
                        <a:rPr lang="es-ES_tradnl" dirty="0"/>
                        <a:t>0.43</a:t>
                      </a:r>
                    </a:p>
                  </a:txBody>
                  <a:tcPr/>
                </a:tc>
                <a:tc>
                  <a:txBody>
                    <a:bodyPr/>
                    <a:lstStyle/>
                    <a:p>
                      <a:pPr algn="ctr"/>
                      <a:r>
                        <a:rPr lang="es-ES_tradnl" dirty="0"/>
                        <a:t>0.11</a:t>
                      </a:r>
                    </a:p>
                  </a:txBody>
                  <a:tcPr/>
                </a:tc>
                <a:tc>
                  <a:txBody>
                    <a:bodyPr/>
                    <a:lstStyle/>
                    <a:p>
                      <a:pPr algn="ctr"/>
                      <a:r>
                        <a:rPr lang="es-ES_tradnl" dirty="0"/>
                        <a:t>0.18</a:t>
                      </a:r>
                    </a:p>
                  </a:txBody>
                  <a:tcPr/>
                </a:tc>
                <a:tc>
                  <a:txBody>
                    <a:bodyPr/>
                    <a:lstStyle/>
                    <a:p>
                      <a:pPr algn="ctr"/>
                      <a:r>
                        <a:rPr lang="es-ES_tradnl" dirty="0"/>
                        <a:t>0.42</a:t>
                      </a:r>
                    </a:p>
                  </a:txBody>
                  <a:tcPr/>
                </a:tc>
                <a:extLst>
                  <a:ext uri="{0D108BD9-81ED-4DB2-BD59-A6C34878D82A}">
                    <a16:rowId xmlns:a16="http://schemas.microsoft.com/office/drawing/2014/main" val="3329429038"/>
                  </a:ext>
                </a:extLst>
              </a:tr>
            </a:tbl>
          </a:graphicData>
        </a:graphic>
      </p:graphicFrame>
    </p:spTree>
    <p:extLst>
      <p:ext uri="{BB962C8B-B14F-4D97-AF65-F5344CB8AC3E}">
        <p14:creationId xmlns:p14="http://schemas.microsoft.com/office/powerpoint/2010/main" val="3406984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6366086" cy="3786224"/>
          </a:xfrm>
        </p:spPr>
        <p:txBody>
          <a:bodyPr>
            <a:normAutofit fontScale="92500" lnSpcReduction="20000"/>
          </a:bodyPr>
          <a:lstStyle/>
          <a:p>
            <a:pPr marL="0" indent="0">
              <a:buNone/>
            </a:pPr>
            <a:r>
              <a:rPr lang="es-ES" dirty="0"/>
              <a:t>Tenemos mediciones del antígeno prostático específico (PSA) y una serie de medidas clínicas, en 97 hombres que estaban a punto de recibir una prostatectomía radical.</a:t>
            </a:r>
          </a:p>
          <a:p>
            <a:pPr marL="0" indent="0">
              <a:buNone/>
            </a:pPr>
            <a:r>
              <a:rPr lang="es-ES" dirty="0"/>
              <a:t>Como objetivo se busca predecir el log de PSA usando un numero de mediciones a partir de una serie de mediciones que incluyen el registro del volumen del cáncer, el registro del peso de la próstata, la edad, el registro de la cantidad de hiperplasia prostática benigna, la invasión de la vesícula seminal, entre otros. </a:t>
            </a:r>
          </a:p>
          <a:p>
            <a:pPr marL="0" indent="0">
              <a:buNone/>
            </a:pPr>
            <a:r>
              <a:rPr lang="es-ES" dirty="0"/>
              <a:t>Este es un problema de </a:t>
            </a:r>
            <a:r>
              <a:rPr lang="es-ES" i="1" dirty="0"/>
              <a:t>aprendizaje supervisado</a:t>
            </a:r>
            <a:r>
              <a:rPr lang="es-ES" dirty="0"/>
              <a:t>, conocido como </a:t>
            </a:r>
            <a:r>
              <a:rPr lang="es-ES" i="1" dirty="0"/>
              <a:t>problema de regresión</a:t>
            </a:r>
            <a:r>
              <a:rPr lang="es-ES" dirty="0"/>
              <a:t>, porque la medición del resultado es </a:t>
            </a:r>
            <a:r>
              <a:rPr lang="es-ES" b="1" i="1" dirty="0">
                <a:solidFill>
                  <a:schemeClr val="accent1">
                    <a:lumMod val="75000"/>
                  </a:schemeClr>
                </a:solidFill>
              </a:rPr>
              <a:t>cuantitativa</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Cáncer de próstata</a:t>
            </a:r>
          </a:p>
        </p:txBody>
      </p:sp>
      <p:sp>
        <p:nvSpPr>
          <p:cNvPr id="8" name="TextBox 7">
            <a:extLst>
              <a:ext uri="{FF2B5EF4-FFF2-40B4-BE49-F238E27FC236}">
                <a16:creationId xmlns:a16="http://schemas.microsoft.com/office/drawing/2014/main" id="{92D5D2D2-429D-8B06-01AC-CD1D329FC7C8}"/>
              </a:ext>
            </a:extLst>
          </p:cNvPr>
          <p:cNvSpPr txBox="1"/>
          <p:nvPr/>
        </p:nvSpPr>
        <p:spPr>
          <a:xfrm>
            <a:off x="2428370" y="5804227"/>
            <a:ext cx="9062994" cy="338554"/>
          </a:xfrm>
          <a:prstGeom prst="rect">
            <a:avLst/>
          </a:prstGeom>
          <a:noFill/>
        </p:spPr>
        <p:txBody>
          <a:bodyPr wrap="none" rtlCol="0">
            <a:spAutoFit/>
          </a:bodyPr>
          <a:lstStyle/>
          <a:p>
            <a:r>
              <a:rPr lang="es-ES_tradnl" sz="1600" dirty="0"/>
              <a:t>Imagen obtenida de </a:t>
            </a:r>
            <a:r>
              <a:rPr lang="es-ES_tradnl" sz="1600" dirty="0">
                <a:hlinkClick r:id="rId3"/>
              </a:rPr>
              <a:t>ADA2: Homework 06, Ch 03 A Taste of Model Selection for Multiple Regression</a:t>
            </a:r>
            <a:endParaRPr lang="es-ES_tradnl" sz="1600" dirty="0"/>
          </a:p>
        </p:txBody>
      </p:sp>
      <p:pic>
        <p:nvPicPr>
          <p:cNvPr id="10" name="Picture 9" descr="A screenshot of a graph&#10;&#10;Description automatically generated">
            <a:extLst>
              <a:ext uri="{FF2B5EF4-FFF2-40B4-BE49-F238E27FC236}">
                <a16:creationId xmlns:a16="http://schemas.microsoft.com/office/drawing/2014/main" id="{4FC2D657-1A6D-28B5-6F62-8FF9EE07AD21}"/>
              </a:ext>
            </a:extLst>
          </p:cNvPr>
          <p:cNvPicPr>
            <a:picLocks noChangeAspect="1"/>
          </p:cNvPicPr>
          <p:nvPr/>
        </p:nvPicPr>
        <p:blipFill>
          <a:blip r:embed="rId4"/>
          <a:stretch>
            <a:fillRect/>
          </a:stretch>
        </p:blipFill>
        <p:spPr>
          <a:xfrm>
            <a:off x="7158278" y="1607611"/>
            <a:ext cx="4225287" cy="4154154"/>
          </a:xfrm>
          <a:prstGeom prst="rect">
            <a:avLst/>
          </a:prstGeom>
        </p:spPr>
      </p:pic>
    </p:spTree>
    <p:extLst>
      <p:ext uri="{BB962C8B-B14F-4D97-AF65-F5344CB8AC3E}">
        <p14:creationId xmlns:p14="http://schemas.microsoft.com/office/powerpoint/2010/main" val="1473613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6982239" cy="3661238"/>
          </a:xfrm>
        </p:spPr>
        <p:txBody>
          <a:bodyPr>
            <a:normAutofit/>
          </a:bodyPr>
          <a:lstStyle/>
          <a:p>
            <a:pPr marL="0" indent="0">
              <a:buNone/>
            </a:pPr>
            <a:r>
              <a:rPr lang="es-ES" dirty="0"/>
              <a:t>Una empresa de </a:t>
            </a:r>
            <a:r>
              <a:rPr lang="es-ES" dirty="0" err="1"/>
              <a:t>retail</a:t>
            </a:r>
            <a:r>
              <a:rPr lang="es-ES" dirty="0"/>
              <a:t> quiere entender cómo se segmentan sus clientes en información demográfica y gustos dados su interior de compra. Usando estos datos se usa un modelo que agrupa los datos en diferentes grupos por </a:t>
            </a:r>
            <a:r>
              <a:rPr lang="es-ES" i="1" dirty="0"/>
              <a:t>similitud</a:t>
            </a:r>
            <a:r>
              <a:rPr lang="es-ES" dirty="0"/>
              <a:t>. Una vez establecidos estos grupos, la empresa puede establecer estrategias de marketing diferentes para cada uno de estos grupos. Este tipo de problema es de tipo </a:t>
            </a:r>
            <a:r>
              <a:rPr lang="es-ES" i="1" dirty="0">
                <a:solidFill>
                  <a:schemeClr val="accent1">
                    <a:lumMod val="75000"/>
                  </a:schemeClr>
                </a:solidFill>
              </a:rPr>
              <a:t>no supervisado </a:t>
            </a:r>
            <a:r>
              <a:rPr lang="es-ES" dirty="0"/>
              <a:t>y particularmente de </a:t>
            </a:r>
            <a:r>
              <a:rPr lang="es-ES" i="1" dirty="0" err="1">
                <a:solidFill>
                  <a:schemeClr val="accent2">
                    <a:lumMod val="75000"/>
                  </a:schemeClr>
                </a:solidFill>
              </a:rPr>
              <a:t>clustering</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Descubrimiento de segmentos de clientes.</a:t>
            </a:r>
          </a:p>
        </p:txBody>
      </p:sp>
      <p:pic>
        <p:nvPicPr>
          <p:cNvPr id="14" name="Picture 13" descr="A graph showing different colored dots&#10;&#10;Description automatically generated">
            <a:extLst>
              <a:ext uri="{FF2B5EF4-FFF2-40B4-BE49-F238E27FC236}">
                <a16:creationId xmlns:a16="http://schemas.microsoft.com/office/drawing/2014/main" id="{527E4E21-1772-18B7-5536-A4068391D701}"/>
              </a:ext>
            </a:extLst>
          </p:cNvPr>
          <p:cNvPicPr>
            <a:picLocks noChangeAspect="1"/>
          </p:cNvPicPr>
          <p:nvPr/>
        </p:nvPicPr>
        <p:blipFill>
          <a:blip r:embed="rId3"/>
          <a:stretch>
            <a:fillRect/>
          </a:stretch>
        </p:blipFill>
        <p:spPr>
          <a:xfrm>
            <a:off x="7700574" y="1681323"/>
            <a:ext cx="4107828" cy="4122903"/>
          </a:xfrm>
          <a:prstGeom prst="rect">
            <a:avLst/>
          </a:prstGeom>
        </p:spPr>
      </p:pic>
    </p:spTree>
    <p:extLst>
      <p:ext uri="{BB962C8B-B14F-4D97-AF65-F5344CB8AC3E}">
        <p14:creationId xmlns:p14="http://schemas.microsoft.com/office/powerpoint/2010/main" val="136735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10591800" cy="3661238"/>
          </a:xfrm>
        </p:spPr>
        <p:txBody>
          <a:bodyPr>
            <a:normAutofit/>
          </a:bodyPr>
          <a:lstStyle/>
          <a:p>
            <a:pPr marL="0" indent="0">
              <a:buNone/>
            </a:pPr>
            <a:r>
              <a:rPr lang="es-ES" dirty="0"/>
              <a:t>Una empresa dedicada a compartir videos necesita mantener a los usuarios comprometidos en la plataforma. Necesita que cuando un nuevo video termina, recomendarle al usuario el siguiente video a ver, de tal forma que la persona siga deseando mantenerse en la plataforma. Por lo que es vital construir un sistema de recomendación que se utilice la información del usuario en la plataforma. </a:t>
            </a:r>
          </a:p>
          <a:p>
            <a:pPr marL="0" indent="0">
              <a:buNone/>
            </a:pPr>
            <a:r>
              <a:rPr lang="es-ES" dirty="0"/>
              <a:t>Este tipo de algoritmos se llaman de </a:t>
            </a:r>
            <a:r>
              <a:rPr lang="es-ES" i="1" dirty="0">
                <a:solidFill>
                  <a:schemeClr val="accent2">
                    <a:lumMod val="75000"/>
                  </a:schemeClr>
                </a:solidFill>
              </a:rPr>
              <a:t>recomendación</a:t>
            </a:r>
            <a:r>
              <a:rPr lang="es-ES" dirty="0"/>
              <a:t> y es de tipo </a:t>
            </a:r>
            <a:r>
              <a:rPr lang="es-ES" i="1" dirty="0">
                <a:solidFill>
                  <a:schemeClr val="accent2">
                    <a:lumMod val="75000"/>
                  </a:schemeClr>
                </a:solidFill>
              </a:rPr>
              <a:t>no supervisado</a:t>
            </a:r>
            <a:r>
              <a:rPr lang="es-ES" dirty="0"/>
              <a:t>. </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Sistema de recomendación de videos</a:t>
            </a:r>
          </a:p>
        </p:txBody>
      </p:sp>
    </p:spTree>
    <p:extLst>
      <p:ext uri="{BB962C8B-B14F-4D97-AF65-F5344CB8AC3E}">
        <p14:creationId xmlns:p14="http://schemas.microsoft.com/office/powerpoint/2010/main" val="1186622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Datos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Tree>
    <p:extLst>
      <p:ext uri="{BB962C8B-B14F-4D97-AF65-F5344CB8AC3E}">
        <p14:creationId xmlns:p14="http://schemas.microsoft.com/office/powerpoint/2010/main" val="120818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pic>
        <p:nvPicPr>
          <p:cNvPr id="9" name="Graphic 8" descr="Garbage with solid fill">
            <a:extLst>
              <a:ext uri="{FF2B5EF4-FFF2-40B4-BE49-F238E27FC236}">
                <a16:creationId xmlns:a16="http://schemas.microsoft.com/office/drawing/2014/main" id="{8C8B97AB-9306-8F81-87C1-66958B80D7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6526" y="2784860"/>
            <a:ext cx="1593075" cy="1593075"/>
          </a:xfrm>
          <a:prstGeom prst="rect">
            <a:avLst/>
          </a:prstGeom>
        </p:spPr>
      </p:pic>
      <p:pic>
        <p:nvPicPr>
          <p:cNvPr id="10" name="Graphic 9" descr="Garbage with solid fill">
            <a:extLst>
              <a:ext uri="{FF2B5EF4-FFF2-40B4-BE49-F238E27FC236}">
                <a16:creationId xmlns:a16="http://schemas.microsoft.com/office/drawing/2014/main" id="{AF78463A-7F27-C817-D26C-94DB680D98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2399" y="2784862"/>
            <a:ext cx="1593075" cy="1593075"/>
          </a:xfrm>
          <a:prstGeom prst="rect">
            <a:avLst/>
          </a:prstGeom>
        </p:spPr>
      </p:pic>
      <p:sp>
        <p:nvSpPr>
          <p:cNvPr id="11" name="Rounded Rectangle 10">
            <a:extLst>
              <a:ext uri="{FF2B5EF4-FFF2-40B4-BE49-F238E27FC236}">
                <a16:creationId xmlns:a16="http://schemas.microsoft.com/office/drawing/2014/main" id="{803A0F18-91E2-AFC5-D3FC-950349FB914E}"/>
              </a:ext>
            </a:extLst>
          </p:cNvPr>
          <p:cNvSpPr/>
          <p:nvPr/>
        </p:nvSpPr>
        <p:spPr>
          <a:xfrm>
            <a:off x="5312481" y="2855842"/>
            <a:ext cx="169961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cxnSp>
        <p:nvCxnSpPr>
          <p:cNvPr id="13" name="Straight Arrow Connector 12">
            <a:extLst>
              <a:ext uri="{FF2B5EF4-FFF2-40B4-BE49-F238E27FC236}">
                <a16:creationId xmlns:a16="http://schemas.microsoft.com/office/drawing/2014/main" id="{7787B0B3-EEFC-C5D1-3A26-54152C5890A5}"/>
              </a:ext>
            </a:extLst>
          </p:cNvPr>
          <p:cNvCxnSpPr>
            <a:endCxn id="11" idx="1"/>
          </p:cNvCxnSpPr>
          <p:nvPr/>
        </p:nvCxnSpPr>
        <p:spPr>
          <a:xfrm>
            <a:off x="4285473" y="3581398"/>
            <a:ext cx="102700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8587B87-9679-EEAD-313E-A1F8BA9CF92B}"/>
              </a:ext>
            </a:extLst>
          </p:cNvPr>
          <p:cNvCxnSpPr>
            <a:cxnSpLocks/>
          </p:cNvCxnSpPr>
          <p:nvPr/>
        </p:nvCxnSpPr>
        <p:spPr>
          <a:xfrm>
            <a:off x="7012091" y="3581399"/>
            <a:ext cx="102700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C51BF92-6616-A2F7-37AD-A600EC277472}"/>
              </a:ext>
            </a:extLst>
          </p:cNvPr>
          <p:cNvSpPr txBox="1"/>
          <p:nvPr/>
        </p:nvSpPr>
        <p:spPr>
          <a:xfrm>
            <a:off x="2576667" y="4314540"/>
            <a:ext cx="1824538" cy="461665"/>
          </a:xfrm>
          <a:prstGeom prst="rect">
            <a:avLst/>
          </a:prstGeom>
          <a:noFill/>
        </p:spPr>
        <p:txBody>
          <a:bodyPr wrap="none" rtlCol="0">
            <a:spAutoFit/>
          </a:bodyPr>
          <a:lstStyle/>
          <a:p>
            <a:pPr algn="ctr"/>
            <a:r>
              <a:rPr lang="es-ES_tradnl" sz="2400" dirty="0"/>
              <a:t>Basura entra</a:t>
            </a:r>
          </a:p>
        </p:txBody>
      </p:sp>
      <p:sp>
        <p:nvSpPr>
          <p:cNvPr id="18" name="TextBox 17">
            <a:extLst>
              <a:ext uri="{FF2B5EF4-FFF2-40B4-BE49-F238E27FC236}">
                <a16:creationId xmlns:a16="http://schemas.microsoft.com/office/drawing/2014/main" id="{174E9F7E-A49B-2B01-3E4D-14A76EA49305}"/>
              </a:ext>
            </a:extLst>
          </p:cNvPr>
          <p:cNvSpPr txBox="1"/>
          <p:nvPr/>
        </p:nvSpPr>
        <p:spPr>
          <a:xfrm>
            <a:off x="7875753" y="4314540"/>
            <a:ext cx="1654620" cy="461665"/>
          </a:xfrm>
          <a:prstGeom prst="rect">
            <a:avLst/>
          </a:prstGeom>
          <a:noFill/>
        </p:spPr>
        <p:txBody>
          <a:bodyPr wrap="none" rtlCol="0">
            <a:spAutoFit/>
          </a:bodyPr>
          <a:lstStyle/>
          <a:p>
            <a:pPr algn="ctr"/>
            <a:r>
              <a:rPr lang="es-ES_tradnl" sz="2400" dirty="0"/>
              <a:t>Basura sale</a:t>
            </a:r>
          </a:p>
        </p:txBody>
      </p:sp>
    </p:spTree>
    <p:extLst>
      <p:ext uri="{BB962C8B-B14F-4D97-AF65-F5344CB8AC3E}">
        <p14:creationId xmlns:p14="http://schemas.microsoft.com/office/powerpoint/2010/main" val="3104064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Los datos se pueden encontrar en dos formas:</a:t>
            </a:r>
          </a:p>
          <a:p>
            <a:r>
              <a:rPr lang="es-ES" sz="2400" b="1" dirty="0">
                <a:solidFill>
                  <a:schemeClr val="accent6">
                    <a:lumMod val="60000"/>
                    <a:lumOff val="40000"/>
                  </a:schemeClr>
                </a:solidFill>
              </a:rPr>
              <a:t>Datos estructurados: </a:t>
            </a:r>
            <a:r>
              <a:rPr lang="es-ES" sz="2400" dirty="0"/>
              <a:t>Tienen un formato estandarizado que permite tanto al software como a las personas acceder a estos de forma eficaz. Por lo general, se trata de datos tabulares con filas y columnas que definen claramente sus atributos. Las computadoras pueden procesar eficazmente los datos estructurados en busca de información dado que se trata de información cuantitativa. </a:t>
            </a:r>
          </a:p>
          <a:p>
            <a:r>
              <a:rPr lang="es-ES" sz="2400" b="1" dirty="0">
                <a:solidFill>
                  <a:schemeClr val="accent3">
                    <a:lumMod val="60000"/>
                    <a:lumOff val="40000"/>
                  </a:schemeClr>
                </a:solidFill>
              </a:rPr>
              <a:t>Datos no estructurados: </a:t>
            </a:r>
            <a:r>
              <a:rPr lang="es-ES" sz="2400" dirty="0"/>
              <a:t>Son información sin un </a:t>
            </a:r>
            <a:r>
              <a:rPr lang="es-ES" sz="2400" i="1" dirty="0"/>
              <a:t>modelo de datos</a:t>
            </a:r>
            <a:r>
              <a:rPr lang="es-ES" sz="2400" dirty="0"/>
              <a:t> establecido o son datos que no están ordenados de una manera predefinida. Por ejemplo, archivos de texto, video, informes, e-mails, imágenes.</a:t>
            </a:r>
          </a:p>
        </p:txBody>
      </p:sp>
    </p:spTree>
    <p:extLst>
      <p:ext uri="{BB962C8B-B14F-4D97-AF65-F5344CB8AC3E}">
        <p14:creationId xmlns:p14="http://schemas.microsoft.com/office/powerpoint/2010/main" val="180051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b="1" dirty="0">
                <a:solidFill>
                  <a:schemeClr val="accent6">
                    <a:lumMod val="60000"/>
                    <a:lumOff val="40000"/>
                  </a:schemeClr>
                </a:solidFill>
              </a:rPr>
              <a:t>Datos estructurados </a:t>
            </a:r>
            <a:endParaRPr lang="es-ES" sz="2400" dirty="0"/>
          </a:p>
          <a:p>
            <a:pPr marL="0" indent="0">
              <a:buNone/>
            </a:pPr>
            <a:r>
              <a:rPr lang="es-ES" sz="2400" dirty="0"/>
              <a:t>En Aprendizaje </a:t>
            </a:r>
            <a:r>
              <a:rPr lang="es-ES" sz="2400" dirty="0" err="1"/>
              <a:t>Automatico</a:t>
            </a:r>
            <a:r>
              <a:rPr lang="es-ES" sz="2400" dirty="0"/>
              <a:t> en general se usan estructuras dos dimensiones y notaciones vectoriales para referirnos a los datos:</a:t>
            </a:r>
          </a:p>
          <a:p>
            <a:r>
              <a:rPr lang="es-ES" sz="2400" dirty="0"/>
              <a:t>Cada fila del array es una </a:t>
            </a:r>
            <a:r>
              <a:rPr lang="es-ES" sz="2400" b="1" dirty="0">
                <a:solidFill>
                  <a:schemeClr val="accent3">
                    <a:lumMod val="60000"/>
                    <a:lumOff val="40000"/>
                  </a:schemeClr>
                </a:solidFill>
              </a:rPr>
              <a:t>muestra</a:t>
            </a:r>
            <a:r>
              <a:rPr lang="es-ES" sz="2400" dirty="0"/>
              <a:t>, </a:t>
            </a:r>
            <a:r>
              <a:rPr lang="es-ES" sz="2400" b="1" dirty="0">
                <a:solidFill>
                  <a:schemeClr val="accent3">
                    <a:lumMod val="60000"/>
                    <a:lumOff val="40000"/>
                  </a:schemeClr>
                </a:solidFill>
              </a:rPr>
              <a:t>observación</a:t>
            </a:r>
            <a:r>
              <a:rPr lang="es-ES" sz="2400" dirty="0"/>
              <a:t> o dato puntual.</a:t>
            </a:r>
          </a:p>
          <a:p>
            <a:r>
              <a:rPr lang="es-ES" sz="2400" dirty="0"/>
              <a:t>Cada columna es una </a:t>
            </a:r>
            <a:r>
              <a:rPr lang="es-ES" sz="2400" b="1" dirty="0">
                <a:solidFill>
                  <a:schemeClr val="accent5">
                    <a:lumMod val="60000"/>
                    <a:lumOff val="40000"/>
                  </a:schemeClr>
                </a:solidFill>
              </a:rPr>
              <a:t>característica</a:t>
            </a:r>
            <a:r>
              <a:rPr lang="es-ES" sz="2400" dirty="0"/>
              <a:t> (</a:t>
            </a:r>
            <a:r>
              <a:rPr lang="es-ES" sz="2400" b="1" dirty="0" err="1">
                <a:solidFill>
                  <a:schemeClr val="accent5">
                    <a:lumMod val="60000"/>
                    <a:lumOff val="40000"/>
                  </a:schemeClr>
                </a:solidFill>
              </a:rPr>
              <a:t>feature</a:t>
            </a:r>
            <a:r>
              <a:rPr lang="es-ES" sz="2400" dirty="0"/>
              <a:t> o </a:t>
            </a:r>
            <a:r>
              <a:rPr lang="es-ES" sz="2400" b="1" dirty="0">
                <a:solidFill>
                  <a:schemeClr val="accent5">
                    <a:lumMod val="60000"/>
                    <a:lumOff val="40000"/>
                  </a:schemeClr>
                </a:solidFill>
              </a:rPr>
              <a:t>atributo</a:t>
            </a:r>
            <a:r>
              <a:rPr lang="es-ES" sz="2400" dirty="0"/>
              <a:t>), de la observación.</a:t>
            </a:r>
          </a:p>
          <a:p>
            <a:r>
              <a:rPr lang="es-ES" sz="2400" dirty="0"/>
              <a:t>En el caso más general hay una columna, que llamaremos </a:t>
            </a:r>
            <a:r>
              <a:rPr lang="es-ES" sz="2400" b="1" dirty="0">
                <a:solidFill>
                  <a:schemeClr val="accent1">
                    <a:lumMod val="75000"/>
                  </a:schemeClr>
                </a:solidFill>
              </a:rPr>
              <a:t>objetivo</a:t>
            </a:r>
            <a:r>
              <a:rPr lang="es-ES" sz="2400" dirty="0">
                <a:solidFill>
                  <a:schemeClr val="accent1">
                    <a:lumMod val="75000"/>
                  </a:schemeClr>
                </a:solidFill>
              </a:rPr>
              <a:t>, </a:t>
            </a:r>
            <a:r>
              <a:rPr lang="es-ES" sz="2400" b="1" dirty="0" err="1">
                <a:solidFill>
                  <a:schemeClr val="accent1">
                    <a:lumMod val="75000"/>
                  </a:schemeClr>
                </a:solidFill>
              </a:rPr>
              <a:t>label</a:t>
            </a:r>
            <a:r>
              <a:rPr lang="es-ES" sz="2400" dirty="0">
                <a:solidFill>
                  <a:schemeClr val="accent1">
                    <a:lumMod val="75000"/>
                  </a:schemeClr>
                </a:solidFill>
              </a:rPr>
              <a:t>, </a:t>
            </a:r>
            <a:r>
              <a:rPr lang="es-ES" sz="2400" b="1" dirty="0">
                <a:solidFill>
                  <a:schemeClr val="accent1">
                    <a:lumMod val="75000"/>
                  </a:schemeClr>
                </a:solidFill>
              </a:rPr>
              <a:t>etiqueta</a:t>
            </a:r>
            <a:r>
              <a:rPr lang="es-ES" sz="2400" dirty="0">
                <a:solidFill>
                  <a:schemeClr val="accent1">
                    <a:lumMod val="75000"/>
                  </a:schemeClr>
                </a:solidFill>
              </a:rPr>
              <a:t> </a:t>
            </a:r>
            <a:r>
              <a:rPr lang="es-ES" sz="2400" dirty="0"/>
              <a:t>o </a:t>
            </a:r>
            <a:r>
              <a:rPr lang="es-ES" sz="2400" b="1" dirty="0">
                <a:solidFill>
                  <a:schemeClr val="accent1">
                    <a:lumMod val="75000"/>
                  </a:schemeClr>
                </a:solidFill>
              </a:rPr>
              <a:t>respuesta</a:t>
            </a:r>
            <a:r>
              <a:rPr lang="es-ES" sz="2400" dirty="0"/>
              <a:t>, y que será el valor que se pretende predecir.</a:t>
            </a:r>
          </a:p>
        </p:txBody>
      </p:sp>
    </p:spTree>
    <p:extLst>
      <p:ext uri="{BB962C8B-B14F-4D97-AF65-F5344CB8AC3E}">
        <p14:creationId xmlns:p14="http://schemas.microsoft.com/office/powerpoint/2010/main" val="605473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extLst>
              <p:ext uri="{D42A27DB-BD31-4B8C-83A1-F6EECF244321}">
                <p14:modId xmlns:p14="http://schemas.microsoft.com/office/powerpoint/2010/main" val="4178662714"/>
              </p:ext>
            </p:extLst>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Tree>
    <p:extLst>
      <p:ext uri="{BB962C8B-B14F-4D97-AF65-F5344CB8AC3E}">
        <p14:creationId xmlns:p14="http://schemas.microsoft.com/office/powerpoint/2010/main" val="2587950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7427364" cy="3969785"/>
          </a:xfrm>
        </p:spPr>
        <p:txBody>
          <a:bodyPr>
            <a:normAutofit/>
          </a:bodyPr>
          <a:lstStyle/>
          <a:p>
            <a:pPr marL="0" indent="0">
              <a:buNone/>
            </a:pPr>
            <a:r>
              <a:rPr lang="es-ES" dirty="0"/>
              <a:t>Cuando modelamos usando Aprendizaje Automático tenemos un variable dependiente</a:t>
            </a:r>
            <a:r>
              <a:rPr lang="es-ES" b="1" dirty="0">
                <a:solidFill>
                  <a:schemeClr val="accent4">
                    <a:lumMod val="75000"/>
                  </a:schemeClr>
                </a:solidFill>
              </a:rPr>
              <a:t> target </a:t>
            </a:r>
            <a:r>
              <a:rPr lang="es-ES" sz="2800" b="1" dirty="0">
                <a:solidFill>
                  <a:schemeClr val="accent2">
                    <a:lumMod val="75000"/>
                  </a:schemeClr>
                </a:solidFill>
              </a:rPr>
              <a:t>y</a:t>
            </a:r>
            <a:r>
              <a:rPr lang="es-ES" dirty="0"/>
              <a:t> (que podemos conocer o no) dado un conjunto de predictores </a:t>
            </a:r>
            <a:r>
              <a:rPr lang="es-ES" sz="2800" b="1" dirty="0">
                <a:solidFill>
                  <a:schemeClr val="accent2">
                    <a:lumMod val="75000"/>
                  </a:schemeClr>
                </a:solidFill>
              </a:rPr>
              <a:t>x</a:t>
            </a:r>
            <a:r>
              <a:rPr lang="es-ES" sz="2800" b="1" baseline="-25000" dirty="0">
                <a:solidFill>
                  <a:schemeClr val="accent2">
                    <a:lumMod val="75000"/>
                  </a:schemeClr>
                </a:solidFill>
              </a:rPr>
              <a:t>1</a:t>
            </a:r>
            <a:r>
              <a:rPr lang="es-ES" sz="2800" b="1" dirty="0">
                <a:solidFill>
                  <a:schemeClr val="accent2">
                    <a:lumMod val="75000"/>
                  </a:schemeClr>
                </a:solidFill>
              </a:rPr>
              <a:t>, x</a:t>
            </a:r>
            <a:r>
              <a:rPr lang="es-ES" sz="2800" b="1" baseline="-25000" dirty="0">
                <a:solidFill>
                  <a:schemeClr val="accent2">
                    <a:lumMod val="75000"/>
                  </a:schemeClr>
                </a:solidFill>
              </a:rPr>
              <a:t>2</a:t>
            </a:r>
            <a:r>
              <a:rPr lang="es-ES" sz="2800" b="1" dirty="0">
                <a:solidFill>
                  <a:schemeClr val="accent2">
                    <a:lumMod val="75000"/>
                  </a:schemeClr>
                </a:solidFill>
              </a:rPr>
              <a:t>, …, </a:t>
            </a:r>
            <a:r>
              <a:rPr lang="es-ES" sz="2800" b="1" dirty="0" err="1">
                <a:solidFill>
                  <a:schemeClr val="accent2">
                    <a:lumMod val="75000"/>
                  </a:schemeClr>
                </a:solidFill>
              </a:rPr>
              <a:t>x</a:t>
            </a:r>
            <a:r>
              <a:rPr lang="es-ES" sz="2800" b="1" baseline="-25000" dirty="0" err="1">
                <a:solidFill>
                  <a:schemeClr val="accent2">
                    <a:lumMod val="75000"/>
                  </a:schemeClr>
                </a:solidFill>
              </a:rPr>
              <a:t>p</a:t>
            </a:r>
            <a:r>
              <a:rPr lang="es-ES" dirty="0"/>
              <a:t>, el cual podemos describir como un vector </a:t>
            </a:r>
            <a:r>
              <a:rPr lang="es-ES" sz="2400" b="1" dirty="0">
                <a:solidFill>
                  <a:schemeClr val="accent2">
                    <a:lumMod val="75000"/>
                  </a:schemeClr>
                </a:solidFill>
              </a:rPr>
              <a:t>X = (x</a:t>
            </a:r>
            <a:r>
              <a:rPr lang="es-ES" sz="2400" b="1" baseline="-25000" dirty="0">
                <a:solidFill>
                  <a:schemeClr val="accent2">
                    <a:lumMod val="75000"/>
                  </a:schemeClr>
                </a:solidFill>
              </a:rPr>
              <a:t>1</a:t>
            </a:r>
            <a:r>
              <a:rPr lang="es-ES" sz="2400" b="1" dirty="0">
                <a:solidFill>
                  <a:schemeClr val="accent2">
                    <a:lumMod val="75000"/>
                  </a:schemeClr>
                </a:solidFill>
              </a:rPr>
              <a:t>, x</a:t>
            </a:r>
            <a:r>
              <a:rPr lang="es-ES" sz="2400" b="1" baseline="-25000" dirty="0">
                <a:solidFill>
                  <a:schemeClr val="accent2">
                    <a:lumMod val="75000"/>
                  </a:schemeClr>
                </a:solidFill>
              </a:rPr>
              <a:t>2</a:t>
            </a:r>
            <a:r>
              <a:rPr lang="es-ES" sz="2400" b="1" dirty="0">
                <a:solidFill>
                  <a:schemeClr val="accent2">
                    <a:lumMod val="75000"/>
                  </a:schemeClr>
                </a:solidFill>
              </a:rPr>
              <a:t>, …, </a:t>
            </a:r>
            <a:r>
              <a:rPr lang="es-ES" sz="2400" b="1" dirty="0" err="1">
                <a:solidFill>
                  <a:schemeClr val="accent2">
                    <a:lumMod val="75000"/>
                  </a:schemeClr>
                </a:solidFill>
              </a:rPr>
              <a:t>x</a:t>
            </a:r>
            <a:r>
              <a:rPr lang="es-ES" sz="2400" b="1" baseline="-25000" dirty="0" err="1">
                <a:solidFill>
                  <a:schemeClr val="accent2">
                    <a:lumMod val="75000"/>
                  </a:schemeClr>
                </a:solidFill>
              </a:rPr>
              <a:t>p</a:t>
            </a:r>
            <a:r>
              <a:rPr lang="es-ES" sz="2400" b="1" dirty="0">
                <a:solidFill>
                  <a:schemeClr val="accent2">
                    <a:lumMod val="75000"/>
                  </a:schemeClr>
                </a:solidFill>
              </a:rPr>
              <a:t>)</a:t>
            </a:r>
            <a:r>
              <a:rPr lang="es-ES" dirty="0"/>
              <a:t>. </a:t>
            </a:r>
          </a:p>
          <a:p>
            <a:pPr marL="0" indent="0">
              <a:buNone/>
            </a:pPr>
            <a:r>
              <a:rPr lang="es-ES" sz="2000" i="1" dirty="0"/>
              <a:t>El desafío en Aprendizaje Automático es elegir las entradas correctas.</a:t>
            </a:r>
            <a:endParaRPr lang="es-ES" dirty="0"/>
          </a:p>
          <a:p>
            <a:pPr marL="0" indent="0">
              <a:buNone/>
            </a:pPr>
            <a:r>
              <a:rPr lang="es-ES" dirty="0"/>
              <a:t>El conjunto total de estas observaciones se llama </a:t>
            </a:r>
            <a:r>
              <a:rPr lang="es-ES" b="1" dirty="0">
                <a:solidFill>
                  <a:schemeClr val="accent6">
                    <a:lumMod val="60000"/>
                    <a:lumOff val="40000"/>
                  </a:schemeClr>
                </a:solidFill>
              </a:rPr>
              <a:t>población</a:t>
            </a:r>
            <a:r>
              <a:rPr lang="es-ES" dirty="0"/>
              <a:t>, lo cual casi nunca podemos tener, sino que tenemos un sub-set de estas observaciones. </a:t>
            </a:r>
          </a:p>
          <a:p>
            <a:pPr marL="0" indent="0">
              <a:buNone/>
            </a:pPr>
            <a:endParaRPr lang="es-ES" dirty="0"/>
          </a:p>
        </p:txBody>
      </p:sp>
      <p:sp>
        <p:nvSpPr>
          <p:cNvPr id="3" name="Oval 2">
            <a:extLst>
              <a:ext uri="{FF2B5EF4-FFF2-40B4-BE49-F238E27FC236}">
                <a16:creationId xmlns:a16="http://schemas.microsoft.com/office/drawing/2014/main" id="{67BED01E-2218-8C1F-F73E-34B2A3998B6C}"/>
              </a:ext>
            </a:extLst>
          </p:cNvPr>
          <p:cNvSpPr/>
          <p:nvPr/>
        </p:nvSpPr>
        <p:spPr>
          <a:xfrm>
            <a:off x="8338655" y="20899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7ADD1706-88C2-A577-69BE-7166D2132A25}"/>
              </a:ext>
            </a:extLst>
          </p:cNvPr>
          <p:cNvSpPr/>
          <p:nvPr/>
        </p:nvSpPr>
        <p:spPr>
          <a:xfrm>
            <a:off x="9123763" y="2262646"/>
            <a:ext cx="1272374"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Sub-set</a:t>
            </a:r>
          </a:p>
        </p:txBody>
      </p:sp>
    </p:spTree>
    <p:extLst>
      <p:ext uri="{BB962C8B-B14F-4D97-AF65-F5344CB8AC3E}">
        <p14:creationId xmlns:p14="http://schemas.microsoft.com/office/powerpoint/2010/main" val="4005551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 sz="2400" dirty="0"/>
              <a:t>Cada atributo puede tener diferentes formas, una medida de altura es diferente a el tipo de música que más le gusta a un usuario. </a:t>
            </a:r>
          </a:p>
          <a:p>
            <a:pPr marL="0" indent="0">
              <a:buNone/>
            </a:pPr>
            <a:r>
              <a:rPr lang="es-ES" sz="2400" dirty="0"/>
              <a:t>Tenemos diferentes tipos de variables:</a:t>
            </a:r>
          </a:p>
          <a:p>
            <a:pPr marL="0" indent="0">
              <a:buNone/>
            </a:pPr>
            <a:r>
              <a:rPr lang="es-ES" sz="2400" b="1" dirty="0">
                <a:solidFill>
                  <a:schemeClr val="accent5">
                    <a:lumMod val="60000"/>
                    <a:lumOff val="40000"/>
                  </a:schemeClr>
                </a:solidFill>
              </a:rPr>
              <a:t>Variables numéricas: </a:t>
            </a:r>
            <a:r>
              <a:rPr lang="es-ES" sz="2400" dirty="0"/>
              <a:t>Son aquellas que representan números y con ellas se pueden realizar operaciones aritméticas.</a:t>
            </a:r>
          </a:p>
          <a:p>
            <a:r>
              <a:rPr lang="es-ES" sz="2400" b="1" dirty="0">
                <a:solidFill>
                  <a:schemeClr val="accent3">
                    <a:lumMod val="60000"/>
                    <a:lumOff val="40000"/>
                  </a:schemeClr>
                </a:solidFill>
              </a:rPr>
              <a:t>Discretas: </a:t>
            </a:r>
            <a:r>
              <a:rPr lang="es-ES" sz="2400" dirty="0"/>
              <a:t>Son números enteros, cosas que se pueden contar. 1, 2, 3 empleados, 568 personas.</a:t>
            </a:r>
          </a:p>
          <a:p>
            <a:r>
              <a:rPr lang="es-ES" sz="2400" b="1" dirty="0">
                <a:solidFill>
                  <a:schemeClr val="accent1">
                    <a:lumMod val="75000"/>
                  </a:schemeClr>
                </a:solidFill>
              </a:rPr>
              <a:t>Continuas: </a:t>
            </a:r>
            <a:r>
              <a:rPr lang="es-ES" sz="2400" dirty="0"/>
              <a:t>Números reales. El valor dado a una observación para una variable continua puede incluir valores tan pequeños como lo permita el instrumento de medición o la representación numérica. Altura, peso, costo, precio…</a:t>
            </a:r>
          </a:p>
          <a:p>
            <a:endParaRPr lang="es-ES" sz="2400" dirty="0"/>
          </a:p>
          <a:p>
            <a:endParaRPr lang="es-ES" sz="2400" dirty="0"/>
          </a:p>
        </p:txBody>
      </p:sp>
    </p:spTree>
    <p:extLst>
      <p:ext uri="{BB962C8B-B14F-4D97-AF65-F5344CB8AC3E}">
        <p14:creationId xmlns:p14="http://schemas.microsoft.com/office/powerpoint/2010/main" val="1650686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 sz="2400" b="1" dirty="0">
                <a:solidFill>
                  <a:schemeClr val="accent5">
                    <a:lumMod val="60000"/>
                    <a:lumOff val="40000"/>
                  </a:schemeClr>
                </a:solidFill>
              </a:rPr>
              <a:t>Variables categóricas: </a:t>
            </a:r>
            <a:r>
              <a:rPr lang="es-ES" sz="2400" dirty="0"/>
              <a:t>Es una variable que puede tomar uno de un número limitado, y por lo general fijo, de posibles valores.</a:t>
            </a:r>
          </a:p>
          <a:p>
            <a:r>
              <a:rPr lang="es-ES" sz="2400" b="1" dirty="0">
                <a:solidFill>
                  <a:schemeClr val="accent3">
                    <a:lumMod val="60000"/>
                    <a:lumOff val="40000"/>
                  </a:schemeClr>
                </a:solidFill>
              </a:rPr>
              <a:t>Nominal: </a:t>
            </a:r>
            <a:r>
              <a:rPr lang="es-ES" sz="2400" dirty="0"/>
              <a:t>Valores que toman corresponden a nombres de categorías, clases o estados de las cosas. Estado civil (soltero, casado, divorciado), Spam en e-mails (Binario, es spam o no). Tipo de cerveza (Ale, Pale, Stout, etc.)  </a:t>
            </a:r>
          </a:p>
          <a:p>
            <a:r>
              <a:rPr lang="es-ES" sz="2400" b="1" dirty="0">
                <a:solidFill>
                  <a:schemeClr val="accent4">
                    <a:lumMod val="75000"/>
                  </a:schemeClr>
                </a:solidFill>
              </a:rPr>
              <a:t>Ordinal: </a:t>
            </a:r>
            <a:r>
              <a:rPr lang="es-ES" sz="2400" dirty="0"/>
              <a:t>Similar al nominal, con la diferencia de poder aplicar un orden sobre estas categorías. </a:t>
            </a:r>
            <a:br>
              <a:rPr lang="es-ES" sz="2400" dirty="0"/>
            </a:br>
            <a:r>
              <a:rPr lang="es-ES" sz="2400" dirty="0"/>
              <a:t>Estado de satisfacción: Me disgusta mucho, me disgusta, neutro, me gusta, me gusta mucho.</a:t>
            </a:r>
            <a:br>
              <a:rPr lang="es-ES" sz="2400" dirty="0"/>
            </a:br>
            <a:r>
              <a:rPr lang="es-ES" sz="2400" dirty="0">
                <a:solidFill>
                  <a:srgbClr val="C00000"/>
                </a:solidFill>
              </a:rPr>
              <a:t>No tiene que haber una equidistancia entre las opciones.</a:t>
            </a:r>
          </a:p>
          <a:p>
            <a:endParaRPr lang="es-ES" sz="2400" dirty="0"/>
          </a:p>
        </p:txBody>
      </p:sp>
    </p:spTree>
    <p:extLst>
      <p:ext uri="{BB962C8B-B14F-4D97-AF65-F5344CB8AC3E}">
        <p14:creationId xmlns:p14="http://schemas.microsoft.com/office/powerpoint/2010/main" val="1099192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Formas de aprendizaje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Tree>
    <p:extLst>
      <p:ext uri="{BB962C8B-B14F-4D97-AF65-F5344CB8AC3E}">
        <p14:creationId xmlns:p14="http://schemas.microsoft.com/office/powerpoint/2010/main" val="176773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875821" cy="3969785"/>
          </a:xfrm>
        </p:spPr>
        <p:txBody>
          <a:bodyPr>
            <a:normAutofit/>
          </a:bodyPr>
          <a:lstStyle/>
          <a:p>
            <a:pPr marL="0" indent="0">
              <a:buNone/>
            </a:pPr>
            <a:r>
              <a:rPr lang="es-ES" dirty="0"/>
              <a:t>Los algoritmos de búsqueda se diseñan para explorar sistemáticamente espacios de búsqueda. Esta forma sistemática se alcanza manteniendo uno o más caminos en memoria y registrando qué alternativas se han explorado en cada punto a lo largo del camino y cuáles no. </a:t>
            </a:r>
          </a:p>
          <a:p>
            <a:pPr marL="0" indent="0">
              <a:buNone/>
            </a:pPr>
            <a:r>
              <a:rPr lang="es-ES" dirty="0"/>
              <a:t>Cuando se encuentra un objetivo, </a:t>
            </a:r>
            <a:r>
              <a:rPr lang="es-ES" b="1" dirty="0">
                <a:solidFill>
                  <a:schemeClr val="accent6">
                    <a:lumMod val="60000"/>
                    <a:lumOff val="40000"/>
                  </a:schemeClr>
                </a:solidFill>
              </a:rPr>
              <a:t>el camino</a:t>
            </a:r>
            <a:r>
              <a:rPr lang="es-ES" dirty="0">
                <a:solidFill>
                  <a:schemeClr val="accent6">
                    <a:lumMod val="60000"/>
                    <a:lumOff val="40000"/>
                  </a:schemeClr>
                </a:solidFill>
              </a:rPr>
              <a:t> </a:t>
            </a:r>
            <a:r>
              <a:rPr lang="es-ES" dirty="0"/>
              <a:t>a ese objetivo también constituye una </a:t>
            </a:r>
            <a:r>
              <a:rPr lang="es-ES" b="1" dirty="0">
                <a:solidFill>
                  <a:schemeClr val="accent6">
                    <a:lumMod val="60000"/>
                    <a:lumOff val="40000"/>
                  </a:schemeClr>
                </a:solidFill>
              </a:rPr>
              <a:t>solución</a:t>
            </a:r>
            <a:r>
              <a:rPr lang="es-ES" dirty="0"/>
              <a:t> al problema.</a:t>
            </a:r>
          </a:p>
          <a:p>
            <a:pPr marL="0" indent="0">
              <a:buNone/>
            </a:pPr>
            <a:r>
              <a:rPr lang="es-ES" dirty="0"/>
              <a:t>Pero hay problemas en donde </a:t>
            </a:r>
            <a:r>
              <a:rPr lang="es-ES" b="1" dirty="0">
                <a:solidFill>
                  <a:srgbClr val="FF0000"/>
                </a:solidFill>
              </a:rPr>
              <a:t>no</a:t>
            </a:r>
            <a:r>
              <a:rPr lang="es-ES" dirty="0"/>
              <a:t> nos importa el camino, sino que importa la configuración final. Por ejemplo, un algoritmo que resuelva Sudokus.</a:t>
            </a:r>
          </a:p>
        </p:txBody>
      </p:sp>
      <p:pic>
        <p:nvPicPr>
          <p:cNvPr id="7" name="Picture 6" descr="A grid of sudoku with numbers&#10;&#10;Description automatically generated">
            <a:extLst>
              <a:ext uri="{FF2B5EF4-FFF2-40B4-BE49-F238E27FC236}">
                <a16:creationId xmlns:a16="http://schemas.microsoft.com/office/drawing/2014/main" id="{49B5A8C6-9E4C-FC84-471C-560044BE8772}"/>
              </a:ext>
            </a:extLst>
          </p:cNvPr>
          <p:cNvPicPr>
            <a:picLocks noChangeAspect="1"/>
          </p:cNvPicPr>
          <p:nvPr/>
        </p:nvPicPr>
        <p:blipFill rotWithShape="1">
          <a:blip r:embed="rId3"/>
          <a:srcRect l="50000"/>
          <a:stretch/>
        </p:blipFill>
        <p:spPr>
          <a:xfrm>
            <a:off x="7512337" y="2059309"/>
            <a:ext cx="3815443" cy="3770021"/>
          </a:xfrm>
          <a:prstGeom prst="rect">
            <a:avLst/>
          </a:prstGeom>
        </p:spPr>
      </p:pic>
    </p:spTree>
    <p:extLst>
      <p:ext uri="{BB962C8B-B14F-4D97-AF65-F5344CB8AC3E}">
        <p14:creationId xmlns:p14="http://schemas.microsoft.com/office/powerpoint/2010/main" val="2029532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4967654" y="2048608"/>
            <a:ext cx="6424246" cy="3880606"/>
          </a:xfrm>
        </p:spPr>
        <p:txBody>
          <a:bodyPr>
            <a:normAutofit/>
          </a:bodyPr>
          <a:lstStyle/>
          <a:p>
            <a:pPr marL="0" indent="0">
              <a:buNone/>
            </a:pPr>
            <a:r>
              <a:rPr lang="es-ES" sz="1800" dirty="0"/>
              <a:t>Un paso importante que nos delata este grafico es que, en la realidad no podemos saber exactamente qué tan bien funcionará un modelo predictivo en la práctica porque no conocemos la verdadera distribución de los datos.</a:t>
            </a:r>
          </a:p>
          <a:p>
            <a:pPr marL="0" indent="0">
              <a:buNone/>
            </a:pPr>
            <a:r>
              <a:rPr lang="es-ES" sz="1800" dirty="0"/>
              <a:t>Siempre vamos a trabajar con sub-sets que podemos podemos estimar y optimizar el rendimiento del modelo en un conjunto conocido de datos de entrenamiento. </a:t>
            </a:r>
          </a:p>
          <a:p>
            <a:pPr marL="0" indent="0">
              <a:buNone/>
            </a:pPr>
            <a:r>
              <a:rPr lang="es-ES" sz="1800" dirty="0"/>
              <a:t>El rendimiento sobre este conjunto conocido de datos de entrenamiento se denomina </a:t>
            </a:r>
            <a:r>
              <a:rPr lang="es-ES" sz="1800" b="1" dirty="0">
                <a:solidFill>
                  <a:schemeClr val="accent3">
                    <a:lumMod val="75000"/>
                  </a:schemeClr>
                </a:solidFill>
              </a:rPr>
              <a:t>riesgo empírico</a:t>
            </a:r>
            <a:r>
              <a:rPr lang="es-ES" sz="1800" dirty="0"/>
              <a:t>.</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Tree>
    <p:extLst>
      <p:ext uri="{BB962C8B-B14F-4D97-AF65-F5344CB8AC3E}">
        <p14:creationId xmlns:p14="http://schemas.microsoft.com/office/powerpoint/2010/main" val="3188203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187181" cy="3969785"/>
          </a:xfrm>
        </p:spPr>
        <p:txBody>
          <a:bodyPr>
            <a:normAutofit fontScale="92500"/>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  </a:t>
            </a:r>
          </a:p>
          <a:p>
            <a:pPr lvl="1"/>
            <a:r>
              <a:rPr lang="es-ES" sz="1600" dirty="0"/>
              <a:t>Los modelos aprenden de los resultados conocidos y realizan ajustes en sus parámetros interiores  para adaptarse a los datos de entrada.</a:t>
            </a:r>
          </a:p>
          <a:p>
            <a:pPr lvl="1"/>
            <a:r>
              <a:rPr lang="es-ES" sz="1600" dirty="0"/>
              <a:t>Una vez que el modelo es entrenado adecuadamente, y los parámetros internos son coherentes con los datos de entrada y los resultados de los datos de entrenamiento, el modelo podrá realizar predicciones adecuadas ante nuevos datos</a:t>
            </a:r>
          </a:p>
          <a:p>
            <a:pPr lvl="1"/>
            <a:endParaRPr lang="es-ES" sz="1600" dirty="0"/>
          </a:p>
        </p:txBody>
      </p:sp>
      <p:pic>
        <p:nvPicPr>
          <p:cNvPr id="3" name="snake.png" descr="snake.png">
            <a:extLst>
              <a:ext uri="{FF2B5EF4-FFF2-40B4-BE49-F238E27FC236}">
                <a16:creationId xmlns:a16="http://schemas.microsoft.com/office/drawing/2014/main" id="{3C5C236D-CC56-497A-CCF3-A377E694F9A3}"/>
              </a:ext>
            </a:extLst>
          </p:cNvPr>
          <p:cNvPicPr>
            <a:picLocks noChangeAspect="1"/>
          </p:cNvPicPr>
          <p:nvPr/>
        </p:nvPicPr>
        <p:blipFill>
          <a:blip r:embed="rId3"/>
          <a:stretch>
            <a:fillRect/>
          </a:stretch>
        </p:blipFill>
        <p:spPr>
          <a:xfrm>
            <a:off x="6965410" y="3088663"/>
            <a:ext cx="4426490" cy="2636276"/>
          </a:xfrm>
          <a:prstGeom prst="rect">
            <a:avLst/>
          </a:prstGeom>
          <a:ln w="12700">
            <a:miter lim="400000"/>
          </a:ln>
        </p:spPr>
      </p:pic>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8" name="Image by vectorjuice">
            <a:extLst>
              <a:ext uri="{FF2B5EF4-FFF2-40B4-BE49-F238E27FC236}">
                <a16:creationId xmlns:a16="http://schemas.microsoft.com/office/drawing/2014/main" id="{497B90EF-1863-F672-CC06-5B1FEA481B72}"/>
              </a:ext>
            </a:extLst>
          </p:cNvPr>
          <p:cNvSpPr txBox="1"/>
          <p:nvPr/>
        </p:nvSpPr>
        <p:spPr>
          <a:xfrm>
            <a:off x="9812699" y="5786367"/>
            <a:ext cx="1678665"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1400" dirty="0"/>
              <a:t>Image by </a:t>
            </a:r>
            <a:r>
              <a:rPr sz="1400" u="sng" dirty="0">
                <a:hlinkClick r:id="rId4"/>
              </a:rPr>
              <a:t>vectorjuice</a:t>
            </a:r>
          </a:p>
        </p:txBody>
      </p:sp>
    </p:spTree>
    <p:extLst>
      <p:ext uri="{BB962C8B-B14F-4D97-AF65-F5344CB8AC3E}">
        <p14:creationId xmlns:p14="http://schemas.microsoft.com/office/powerpoint/2010/main" val="827024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947520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supervisado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dirty="0"/>
                  <a:t>Mas formalmente podemos definir a la tarea de aprendizaje supervisado como:</a:t>
                </a:r>
              </a:p>
              <a:p>
                <a:pPr marL="0" indent="0">
                  <a:buNone/>
                </a:pPr>
                <a:r>
                  <a:rPr lang="es-ES" dirty="0"/>
                  <a:t>Dado un </a:t>
                </a:r>
                <a:r>
                  <a:rPr lang="es-ES" b="1" dirty="0">
                    <a:solidFill>
                      <a:srgbClr val="00B0F0"/>
                    </a:solidFill>
                  </a:rPr>
                  <a:t>set de entrenamiento </a:t>
                </a:r>
                <a:r>
                  <a:rPr lang="es-ES" dirty="0"/>
                  <a:t>de N observaciones de pares de entradas y salida:</a:t>
                </a:r>
              </a:p>
              <a:p>
                <a:pPr marL="0" indent="0" algn="ctr">
                  <a:buNone/>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oMath>
                </a14:m>
                <a:r>
                  <a:rPr lang="es-ES" dirty="0"/>
                  <a:t>, …,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𝑁</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𝑁</m:t>
                            </m:r>
                          </m:sub>
                        </m:sSub>
                      </m:e>
                    </m:d>
                  </m:oMath>
                </a14:m>
                <a:endParaRPr lang="es-ES" dirty="0"/>
              </a:p>
              <a:p>
                <a:pPr marL="0" indent="0">
                  <a:buNone/>
                </a:pPr>
                <a:r>
                  <a:rPr lang="es-ES" dirty="0"/>
                  <a:t>Donde cada par está generado por una función desconocida </a:t>
                </a:r>
                <a:r>
                  <a:rPr lang="es-ES" i="1" dirty="0"/>
                  <a:t>y = f(X), </a:t>
                </a:r>
              </a:p>
              <a:p>
                <a:pPr marL="0" indent="0">
                  <a:buNone/>
                </a:pPr>
                <a:r>
                  <a:rPr lang="es-ES" dirty="0"/>
                  <a:t>Se descubre una función </a:t>
                </a:r>
                <a:r>
                  <a:rPr lang="es-ES" b="1" dirty="0">
                    <a:solidFill>
                      <a:schemeClr val="accent6">
                        <a:lumMod val="60000"/>
                        <a:lumOff val="40000"/>
                      </a:schemeClr>
                    </a:solidFill>
                  </a:rPr>
                  <a:t>h</a:t>
                </a:r>
                <a:r>
                  <a:rPr lang="es-ES" dirty="0"/>
                  <a:t> que aproxima a la verdadera función f. </a:t>
                </a:r>
              </a:p>
              <a:p>
                <a:pPr marL="0" indent="0">
                  <a:buNone/>
                </a:pPr>
                <a:r>
                  <a:rPr lang="es-ES" dirty="0"/>
                  <a:t>La función </a:t>
                </a:r>
                <a:r>
                  <a:rPr lang="es-ES" b="1" dirty="0">
                    <a:solidFill>
                      <a:schemeClr val="accent6">
                        <a:lumMod val="60000"/>
                        <a:lumOff val="40000"/>
                      </a:schemeClr>
                    </a:solidFill>
                  </a:rPr>
                  <a:t>h</a:t>
                </a:r>
                <a:r>
                  <a:rPr lang="es-ES" dirty="0"/>
                  <a:t> es la que llamamos a la hipótesis de la población o el </a:t>
                </a:r>
                <a:r>
                  <a:rPr lang="es-ES" b="1" dirty="0">
                    <a:solidFill>
                      <a:schemeClr val="accent6">
                        <a:lumMod val="60000"/>
                        <a:lumOff val="40000"/>
                      </a:schemeClr>
                    </a:solidFill>
                  </a:rPr>
                  <a:t>modelo </a:t>
                </a:r>
                <a:r>
                  <a:rPr lang="es-ES" dirty="0"/>
                  <a:t>que provienen de un espacio de hipótesis. </a:t>
                </a:r>
              </a:p>
              <a:p>
                <a:pPr marL="0" indent="0">
                  <a:buNone/>
                </a:pPr>
                <a:r>
                  <a:rPr lang="es-ES" dirty="0"/>
                  <a:t>Llamamos a las salidas </a:t>
                </a:r>
                <a:r>
                  <a:rPr lang="es-ES" b="1" dirty="0">
                    <a:solidFill>
                      <a:srgbClr val="00B0F0"/>
                    </a:solidFill>
                  </a:rPr>
                  <a:t>y</a:t>
                </a:r>
                <a:r>
                  <a:rPr lang="es-ES" dirty="0"/>
                  <a:t> como </a:t>
                </a:r>
                <a:r>
                  <a:rPr lang="es-ES" b="1" dirty="0" err="1">
                    <a:solidFill>
                      <a:srgbClr val="00B0F0"/>
                    </a:solidFill>
                  </a:rPr>
                  <a:t>ground</a:t>
                </a:r>
                <a:r>
                  <a:rPr lang="es-ES" b="1" dirty="0">
                    <a:solidFill>
                      <a:srgbClr val="00B0F0"/>
                    </a:solidFill>
                  </a:rPr>
                  <a:t> </a:t>
                </a:r>
                <a:r>
                  <a:rPr lang="es-ES" b="1" dirty="0" err="1">
                    <a:solidFill>
                      <a:srgbClr val="00B0F0"/>
                    </a:solidFill>
                  </a:rPr>
                  <a:t>truth</a:t>
                </a:r>
                <a:r>
                  <a:rPr lang="es-ES" dirty="0"/>
                  <a:t>.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496904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i="1" dirty="0">
                    <a:solidFill>
                      <a:schemeClr val="accent2">
                        <a:lumMod val="75000"/>
                      </a:schemeClr>
                    </a:solidFill>
                  </a:rPr>
                  <a:t>¿Como elegimos el espacio de hipótesis? </a:t>
                </a:r>
              </a:p>
              <a:p>
                <a:pPr marL="0" indent="0">
                  <a:buNone/>
                </a:pPr>
                <a:r>
                  <a:rPr lang="es-ES" dirty="0"/>
                  <a:t>Es posible que tengamos algún conocimiento previo sobre el proceso que generó los datos. O podemos realizar un </a:t>
                </a:r>
                <a:r>
                  <a:rPr lang="es-ES" b="1" dirty="0">
                    <a:solidFill>
                      <a:schemeClr val="accent2">
                        <a:lumMod val="75000"/>
                      </a:schemeClr>
                    </a:solidFill>
                  </a:rPr>
                  <a:t>análisis de datos exploratorio</a:t>
                </a:r>
                <a:r>
                  <a:rPr lang="es-ES" dirty="0"/>
                  <a:t>: examinar los datos con pruebas estadísticas y visualizaciones para tener una idea de los datos y una idea de qué espacio de hipótesis podría ser apropiado. O simplemente podemos probar múltiples espacios de hipótesis y evaluar cuál funciona mejor.</a:t>
                </a:r>
              </a:p>
              <a:p>
                <a:pPr marL="0" indent="0">
                  <a:buNone/>
                </a:pPr>
                <a:r>
                  <a:rPr lang="es-ES" i="1" dirty="0">
                    <a:solidFill>
                      <a:schemeClr val="accent6">
                        <a:lumMod val="60000"/>
                        <a:lumOff val="40000"/>
                      </a:schemeClr>
                    </a:solidFill>
                  </a:rPr>
                  <a:t>¿Y cómo elegimos un modelo dentro del espacio de hipótesis?</a:t>
                </a:r>
              </a:p>
              <a:p>
                <a:pPr marL="0" indent="0">
                  <a:buNone/>
                </a:pPr>
                <a:r>
                  <a:rPr lang="es-ES" dirty="0"/>
                  <a:t>Podríamos esperar una hipótesis consistente: una </a:t>
                </a:r>
                <a:r>
                  <a:rPr lang="es-ES" b="1" dirty="0">
                    <a:solidFill>
                      <a:schemeClr val="accent6">
                        <a:lumMod val="60000"/>
                        <a:lumOff val="40000"/>
                      </a:schemeClr>
                    </a:solidFill>
                  </a:rPr>
                  <a:t>h</a:t>
                </a:r>
                <a:r>
                  <a:rPr lang="es-ES" dirty="0"/>
                  <a:t> tal que cada X en el conjunto de entrenamiento tenga </a:t>
                </a:r>
                <a14:m>
                  <m:oMath xmlns:m="http://schemas.openxmlformats.org/officeDocument/2006/math">
                    <m:r>
                      <a:rPr lang="es-ES" i="1" dirty="0" smtClean="0">
                        <a:latin typeface="Cambria Math" panose="02040503050406030204" pitchFamily="18" charset="0"/>
                      </a:rPr>
                      <m:t>h</m:t>
                    </m:r>
                    <m:r>
                      <a:rPr lang="es-ES" i="1" dirty="0" smtClean="0">
                        <a:latin typeface="Cambria Math" panose="02040503050406030204" pitchFamily="18" charset="0"/>
                      </a:rPr>
                      <m:t>(</m:t>
                    </m:r>
                    <m:r>
                      <a:rPr lang="es-ES" i="1" dirty="0" smtClean="0">
                        <a:latin typeface="Cambria Math" panose="02040503050406030204" pitchFamily="18" charset="0"/>
                      </a:rPr>
                      <m:t>𝑥</m:t>
                    </m:r>
                    <m:r>
                      <a:rPr lang="es-ES" i="1" dirty="0" smtClean="0">
                        <a:latin typeface="Cambria Math" panose="02040503050406030204" pitchFamily="18" charset="0"/>
                      </a:rPr>
                      <m:t>) = </m:t>
                    </m:r>
                    <m:r>
                      <a:rPr lang="es-ES" i="1" dirty="0" smtClean="0">
                        <a:latin typeface="Cambria Math" panose="02040503050406030204" pitchFamily="18" charset="0"/>
                      </a:rPr>
                      <m:t>𝑦</m:t>
                    </m:r>
                  </m:oMath>
                </a14:m>
                <a:r>
                  <a:rPr lang="es-ES" dirty="0"/>
                  <a:t>. Si las salidas son de valor continuo es muy difícil tener una salida exacta. En esos casos se usa una </a:t>
                </a:r>
                <a:r>
                  <a:rPr lang="es-ES" b="1" dirty="0">
                    <a:solidFill>
                      <a:schemeClr val="accent6">
                        <a:lumMod val="60000"/>
                        <a:lumOff val="40000"/>
                      </a:schemeClr>
                    </a:solidFill>
                  </a:rPr>
                  <a:t>función de ajuste </a:t>
                </a:r>
                <a:r>
                  <a:rPr lang="es-ES" dirty="0"/>
                  <a:t>para la cual cada h(x</a:t>
                </a:r>
                <a:r>
                  <a:rPr lang="es-ES" baseline="-25000" dirty="0"/>
                  <a:t>i</a:t>
                </a:r>
                <a:r>
                  <a:rPr lang="es-ES" dirty="0"/>
                  <a:t>) esté cerca de </a:t>
                </a:r>
                <a:r>
                  <a:rPr lang="es-ES" dirty="0" err="1"/>
                  <a:t>y</a:t>
                </a:r>
                <a:r>
                  <a:rPr lang="es-ES" baseline="-25000" dirty="0" err="1"/>
                  <a:t>i</a:t>
                </a:r>
                <a:r>
                  <a:rPr lang="es-ES" dirty="0"/>
                  <a:t>.</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r="-2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3842184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2800" b="1" dirty="0">
                    <a:solidFill>
                      <a:schemeClr val="accent6">
                        <a:lumMod val="60000"/>
                        <a:lumOff val="40000"/>
                      </a:schemeClr>
                    </a:solidFill>
                  </a:rPr>
                  <a:t>Generalización</a:t>
                </a:r>
                <a:endParaRPr lang="es-ES" sz="2400" b="1" dirty="0">
                  <a:solidFill>
                    <a:schemeClr val="accent6">
                      <a:lumMod val="60000"/>
                      <a:lumOff val="40000"/>
                    </a:schemeClr>
                  </a:solidFill>
                </a:endParaRPr>
              </a:p>
              <a:p>
                <a:pPr marL="0" indent="0">
                  <a:buNone/>
                </a:pPr>
                <a:r>
                  <a:rPr lang="es-ES" sz="2400" dirty="0"/>
                  <a:t>La verdadera medida de si un modelo funciona correctamente no es con respecto al set de entrenamiento, sino que tan bien maneja entradas que nunca vio. </a:t>
                </a:r>
              </a:p>
              <a:p>
                <a:pPr marL="0" indent="0">
                  <a:buNone/>
                </a:pPr>
                <a:r>
                  <a:rPr lang="es-ES" sz="2400" dirty="0"/>
                  <a:t>Eso lo podemos ver con un segundo set de pares </a:t>
                </a:r>
                <a14:m>
                  <m:oMath xmlns:m="http://schemas.openxmlformats.org/officeDocument/2006/math">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d>
                    <m:r>
                      <a:rPr lang="en-US" sz="2400" i="1">
                        <a:latin typeface="Cambria Math" panose="02040503050406030204" pitchFamily="18" charset="0"/>
                      </a:rPr>
                      <m:t> </m:t>
                    </m:r>
                  </m:oMath>
                </a14:m>
                <a:r>
                  <a:rPr lang="es-ES" sz="2400" dirty="0"/>
                  <a:t>llamada </a:t>
                </a:r>
                <a:r>
                  <a:rPr lang="es-ES" sz="2400" b="1" dirty="0">
                    <a:solidFill>
                      <a:schemeClr val="accent1">
                        <a:lumMod val="75000"/>
                      </a:schemeClr>
                    </a:solidFill>
                  </a:rPr>
                  <a:t>conjunto de prueba</a:t>
                </a:r>
                <a:r>
                  <a:rPr lang="es-ES" sz="2400" dirty="0"/>
                  <a:t>. </a:t>
                </a:r>
              </a:p>
              <a:p>
                <a:pPr marL="0" indent="0">
                  <a:buNone/>
                </a:pPr>
                <a:r>
                  <a:rPr lang="es-ES" sz="2400" dirty="0"/>
                  <a:t>Se dice que h </a:t>
                </a:r>
                <a:r>
                  <a:rPr lang="es-ES" sz="2400" b="1" dirty="0">
                    <a:solidFill>
                      <a:schemeClr val="accent6">
                        <a:lumMod val="60000"/>
                        <a:lumOff val="40000"/>
                      </a:schemeClr>
                    </a:solidFill>
                  </a:rPr>
                  <a:t>generaliza</a:t>
                </a:r>
                <a:r>
                  <a:rPr lang="es-ES" sz="2400" dirty="0"/>
                  <a:t> bien si predice con precisión los resultados de este conjunto.</a:t>
                </a:r>
              </a:p>
              <a:p>
                <a:pPr marL="0" indent="0">
                  <a:buNone/>
                </a:pPr>
                <a:endParaRPr lang="es-ES" sz="18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1166" t="-127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657617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756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categórica </a:t>
            </a:r>
            <a:r>
              <a:rPr lang="es-ES" sz="2400" dirty="0"/>
              <a:t>o toma valores discretos, este tipo de problema se llama un problema de clasificación. A su vez tenemos dos sub-variantes:</a:t>
            </a:r>
          </a:p>
          <a:p>
            <a:r>
              <a:rPr lang="es-ES" sz="2400" b="1" dirty="0">
                <a:solidFill>
                  <a:schemeClr val="accent4">
                    <a:lumMod val="60000"/>
                    <a:lumOff val="40000"/>
                  </a:schemeClr>
                </a:solidFill>
              </a:rPr>
              <a:t>Clasificación binaria </a:t>
            </a:r>
            <a:r>
              <a:rPr lang="es-ES" sz="2400" dirty="0"/>
              <a:t>(Por ejemplo, es SPAM o no SPAM).</a:t>
            </a:r>
          </a:p>
          <a:p>
            <a:r>
              <a:rPr lang="es-ES" sz="2400" b="1" dirty="0">
                <a:solidFill>
                  <a:schemeClr val="accent6">
                    <a:lumMod val="60000"/>
                    <a:lumOff val="40000"/>
                  </a:schemeClr>
                </a:solidFill>
              </a:rPr>
              <a:t>Clasificación multi-clase: </a:t>
            </a:r>
            <a:r>
              <a:rPr lang="es-ES" sz="2400" dirty="0"/>
              <a:t>Múltiple clases, como por ejemplo clasificación del nivel socioeconómico de una persona (alta, media y baja).</a:t>
            </a:r>
          </a:p>
          <a:p>
            <a:pPr lvl="1"/>
            <a:r>
              <a:rPr lang="es-ES" sz="2000" dirty="0"/>
              <a:t>Una variante de este tipo es cuando la cardinalidad es muy alta, es decir, se tienen muchísimas clases</a:t>
            </a:r>
            <a:r>
              <a:rPr lang="es-ES" dirty="0"/>
              <a:t>. </a:t>
            </a:r>
          </a:p>
          <a:p>
            <a:endParaRPr lang="es-ES" dirty="0"/>
          </a:p>
          <a:p>
            <a:endParaRPr lang="es-ES" dirty="0"/>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Tree>
    <p:extLst>
      <p:ext uri="{BB962C8B-B14F-4D97-AF65-F5344CB8AC3E}">
        <p14:creationId xmlns:p14="http://schemas.microsoft.com/office/powerpoint/2010/main" val="3955407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b="1" dirty="0">
                <a:solidFill>
                  <a:schemeClr val="accent4">
                    <a:lumMod val="60000"/>
                    <a:lumOff val="40000"/>
                  </a:schemeClr>
                </a:solidFill>
              </a:rPr>
              <a:t>Clasificación</a:t>
            </a:r>
            <a:endParaRPr lang="es-ES" dirty="0"/>
          </a:p>
          <a:p>
            <a:endParaRPr lang="es-ES" dirty="0"/>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13" name="Picture 12" descr="A red and blue dots on a black background&#10;&#10;Description automatically generated">
            <a:extLst>
              <a:ext uri="{FF2B5EF4-FFF2-40B4-BE49-F238E27FC236}">
                <a16:creationId xmlns:a16="http://schemas.microsoft.com/office/drawing/2014/main" id="{6BC496B1-6AFD-6306-5C03-C7CD967B5C46}"/>
              </a:ext>
            </a:extLst>
          </p:cNvPr>
          <p:cNvPicPr>
            <a:picLocks noChangeAspect="1"/>
          </p:cNvPicPr>
          <p:nvPr/>
        </p:nvPicPr>
        <p:blipFill>
          <a:blip r:embed="rId4"/>
          <a:stretch>
            <a:fillRect/>
          </a:stretch>
        </p:blipFill>
        <p:spPr>
          <a:xfrm>
            <a:off x="4000155" y="2197818"/>
            <a:ext cx="4093746" cy="3942125"/>
          </a:xfrm>
          <a:prstGeom prst="rect">
            <a:avLst/>
          </a:prstGeom>
        </p:spPr>
      </p:pic>
    </p:spTree>
    <p:extLst>
      <p:ext uri="{BB962C8B-B14F-4D97-AF65-F5344CB8AC3E}">
        <p14:creationId xmlns:p14="http://schemas.microsoft.com/office/powerpoint/2010/main" val="2822670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10" name="Picture 9" descr="A white and purple rectangular object with black text&#10;&#10;Description automatically generated">
            <a:extLst>
              <a:ext uri="{FF2B5EF4-FFF2-40B4-BE49-F238E27FC236}">
                <a16:creationId xmlns:a16="http://schemas.microsoft.com/office/drawing/2014/main" id="{D9F70EBE-0622-006A-08A4-58A72217D09B}"/>
              </a:ext>
            </a:extLst>
          </p:cNvPr>
          <p:cNvPicPr>
            <a:picLocks noChangeAspect="1"/>
          </p:cNvPicPr>
          <p:nvPr/>
        </p:nvPicPr>
        <p:blipFill>
          <a:blip r:embed="rId3"/>
          <a:stretch>
            <a:fillRect/>
          </a:stretch>
        </p:blipFill>
        <p:spPr>
          <a:xfrm>
            <a:off x="2708184" y="2860922"/>
            <a:ext cx="6411744" cy="2315754"/>
          </a:xfrm>
          <a:prstGeom prst="rect">
            <a:avLst/>
          </a:prstGeom>
        </p:spPr>
      </p:pic>
    </p:spTree>
    <p:extLst>
      <p:ext uri="{BB962C8B-B14F-4D97-AF65-F5344CB8AC3E}">
        <p14:creationId xmlns:p14="http://schemas.microsoft.com/office/powerpoint/2010/main" val="2619627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2988"/>
            <a:ext cx="6851631" cy="3942125"/>
          </a:xfrm>
        </p:spPr>
        <p:txBody>
          <a:bodyPr>
            <a:normAutofit fontScale="92500"/>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este tipo de problema se llama un problema de regresión.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b="1" dirty="0">
                <a:solidFill>
                  <a:schemeClr val="accent1">
                    <a:lumMod val="75000"/>
                  </a:schemeClr>
                </a:solidFill>
              </a:rPr>
              <a:t>Regresión vs. Clasificación</a:t>
            </a:r>
          </a:p>
          <a:p>
            <a:pPr marL="0" indent="0">
              <a:buNone/>
            </a:pPr>
            <a:r>
              <a:rPr lang="es-ES" sz="2400" dirty="0"/>
              <a:t>Regresión y clasificación son problemas muy similares entre sí. En ambos buscamos predecir una variable, la diferencia radica en que regresión predice una variable numérica y clasificación una categórica.</a:t>
            </a:r>
          </a:p>
          <a:p>
            <a:pPr marL="0" indent="0">
              <a:buNone/>
            </a:pPr>
            <a:endParaRPr lang="es-ES" sz="2400" dirty="0"/>
          </a:p>
          <a:p>
            <a:pPr marL="0" indent="0">
              <a:buNone/>
            </a:pPr>
            <a:r>
              <a:rPr lang="es-ES" sz="2400" i="1" dirty="0"/>
              <a:t>No es infrecuente encontrar que se puede resolver problemas como clasificación o regresión.</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Tree>
    <p:extLst>
      <p:ext uri="{BB962C8B-B14F-4D97-AF65-F5344CB8AC3E}">
        <p14:creationId xmlns:p14="http://schemas.microsoft.com/office/powerpoint/2010/main" val="3665837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Sesgo y Varianza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45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06880"/>
            <a:ext cx="10890730" cy="4378233"/>
          </a:xfrm>
        </p:spPr>
        <p:txBody>
          <a:bodyPr>
            <a:normAutofit/>
          </a:bodyPr>
          <a:lstStyle/>
          <a:p>
            <a:pPr marL="0" indent="0">
              <a:buNone/>
            </a:pPr>
            <a:r>
              <a:rPr lang="es-ES" sz="2400" dirty="0"/>
              <a:t>Supongamos que tenemos tres modelos en un problema de regresión. Tenemos una sola entrada </a:t>
            </a:r>
            <a:r>
              <a:rPr lang="es-ES" sz="2400" b="1" dirty="0">
                <a:solidFill>
                  <a:schemeClr val="accent6">
                    <a:lumMod val="60000"/>
                    <a:lumOff val="40000"/>
                  </a:schemeClr>
                </a:solidFill>
              </a:rPr>
              <a:t>x</a:t>
            </a:r>
            <a:r>
              <a:rPr lang="es-ES" sz="2400" dirty="0"/>
              <a:t> y una salida </a:t>
            </a:r>
            <a:r>
              <a:rPr lang="es-ES" sz="2400" b="1" dirty="0">
                <a:solidFill>
                  <a:schemeClr val="accent6">
                    <a:lumMod val="60000"/>
                    <a:lumOff val="40000"/>
                  </a:schemeClr>
                </a:solidFill>
              </a:rPr>
              <a:t>y</a:t>
            </a:r>
            <a:r>
              <a:rPr lang="es-ES" sz="2400" dirty="0"/>
              <a:t> que depende de </a:t>
            </a:r>
            <a:r>
              <a:rPr lang="es-ES" sz="2400" b="1" dirty="0">
                <a:solidFill>
                  <a:schemeClr val="accent6">
                    <a:lumMod val="60000"/>
                    <a:lumOff val="40000"/>
                  </a:schemeClr>
                </a:solidFill>
              </a:rPr>
              <a:t>x</a:t>
            </a:r>
            <a:r>
              <a:rPr lang="es-ES" sz="2400" dirty="0"/>
              <a:t> con una relación </a:t>
            </a:r>
            <a:r>
              <a:rPr lang="es-ES" sz="2400" b="1" dirty="0">
                <a:solidFill>
                  <a:schemeClr val="accent6">
                    <a:lumMod val="60000"/>
                    <a:lumOff val="40000"/>
                  </a:schemeClr>
                </a:solidFill>
              </a:rPr>
              <a:t>f(x)</a:t>
            </a:r>
            <a:r>
              <a:rPr lang="es-ES" sz="2400" dirty="0">
                <a:solidFill>
                  <a:schemeClr val="accent6">
                    <a:lumMod val="60000"/>
                    <a:lumOff val="40000"/>
                  </a:schemeClr>
                </a:solidFill>
              </a:rPr>
              <a:t> </a:t>
            </a:r>
            <a:r>
              <a:rPr lang="es-ES" sz="2400" dirty="0"/>
              <a:t>que queremos modelar:</a:t>
            </a:r>
          </a:p>
          <a:p>
            <a:pPr marL="0" indent="0">
              <a:buNone/>
            </a:pPr>
            <a:endParaRPr lang="es-ES" sz="2400" i="1"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Rounded Rectangle 7">
            <a:extLst>
              <a:ext uri="{FF2B5EF4-FFF2-40B4-BE49-F238E27FC236}">
                <a16:creationId xmlns:a16="http://schemas.microsoft.com/office/drawing/2014/main" id="{4BF2B29D-4225-C87A-DD0C-4D797137E4C1}"/>
              </a:ext>
            </a:extLst>
          </p:cNvPr>
          <p:cNvSpPr/>
          <p:nvPr/>
        </p:nvSpPr>
        <p:spPr>
          <a:xfrm>
            <a:off x="5743236" y="2845820"/>
            <a:ext cx="1699610" cy="943155"/>
          </a:xfrm>
          <a:prstGeom prst="roundRect">
            <a:avLst/>
          </a:prstGeom>
          <a:solidFill>
            <a:schemeClr val="accent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1</a:t>
            </a:r>
          </a:p>
          <a:p>
            <a:pPr algn="ctr"/>
            <a:r>
              <a:rPr lang="es-ES_tradnl" sz="2400" dirty="0"/>
              <a:t>h(x)</a:t>
            </a:r>
          </a:p>
        </p:txBody>
      </p:sp>
      <p:sp>
        <p:nvSpPr>
          <p:cNvPr id="10" name="Rounded Rectangle 9">
            <a:extLst>
              <a:ext uri="{FF2B5EF4-FFF2-40B4-BE49-F238E27FC236}">
                <a16:creationId xmlns:a16="http://schemas.microsoft.com/office/drawing/2014/main" id="{883E91B4-38F7-CCB8-0E14-9BB59CAA4F61}"/>
              </a:ext>
            </a:extLst>
          </p:cNvPr>
          <p:cNvSpPr/>
          <p:nvPr/>
        </p:nvSpPr>
        <p:spPr>
          <a:xfrm>
            <a:off x="5743236" y="5001911"/>
            <a:ext cx="1699610" cy="933993"/>
          </a:xfrm>
          <a:prstGeom prst="roundRect">
            <a:avLst/>
          </a:prstGeom>
          <a:solidFill>
            <a:srgbClr val="00206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3</a:t>
            </a:r>
          </a:p>
          <a:p>
            <a:pPr algn="ctr"/>
            <a:r>
              <a:rPr lang="es-ES_tradnl" sz="2400" dirty="0"/>
              <a:t>v(x)</a:t>
            </a:r>
          </a:p>
        </p:txBody>
      </p:sp>
      <p:sp>
        <p:nvSpPr>
          <p:cNvPr id="11" name="Rounded Rectangle 10">
            <a:extLst>
              <a:ext uri="{FF2B5EF4-FFF2-40B4-BE49-F238E27FC236}">
                <a16:creationId xmlns:a16="http://schemas.microsoft.com/office/drawing/2014/main" id="{A72AEEEE-C885-851D-A957-1A8119A52443}"/>
              </a:ext>
            </a:extLst>
          </p:cNvPr>
          <p:cNvSpPr/>
          <p:nvPr/>
        </p:nvSpPr>
        <p:spPr>
          <a:xfrm>
            <a:off x="5743236" y="3902362"/>
            <a:ext cx="1699610" cy="943155"/>
          </a:xfrm>
          <a:prstGeom prst="roundRect">
            <a:avLst/>
          </a:prstGeom>
          <a:solidFill>
            <a:schemeClr val="accent3">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2</a:t>
            </a:r>
          </a:p>
          <a:p>
            <a:pPr algn="ctr"/>
            <a:r>
              <a:rPr lang="es-ES_tradnl" sz="2400" dirty="0"/>
              <a:t>g(x)</a:t>
            </a:r>
          </a:p>
        </p:txBody>
      </p:sp>
      <p:sp>
        <p:nvSpPr>
          <p:cNvPr id="13" name="Oval 12">
            <a:extLst>
              <a:ext uri="{FF2B5EF4-FFF2-40B4-BE49-F238E27FC236}">
                <a16:creationId xmlns:a16="http://schemas.microsoft.com/office/drawing/2014/main" id="{ABAACE54-4DCB-42E1-A01E-C61E2CEE95F6}"/>
              </a:ext>
            </a:extLst>
          </p:cNvPr>
          <p:cNvSpPr/>
          <p:nvPr/>
        </p:nvSpPr>
        <p:spPr>
          <a:xfrm>
            <a:off x="2335035" y="3255787"/>
            <a:ext cx="2220842" cy="223630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sz="2400" dirty="0"/>
              <a:t>Población</a:t>
            </a:r>
            <a:endParaRPr lang="es-ES_tradnl" dirty="0"/>
          </a:p>
        </p:txBody>
      </p:sp>
      <p:cxnSp>
        <p:nvCxnSpPr>
          <p:cNvPr id="16" name="Straight Arrow Connector 15">
            <a:extLst>
              <a:ext uri="{FF2B5EF4-FFF2-40B4-BE49-F238E27FC236}">
                <a16:creationId xmlns:a16="http://schemas.microsoft.com/office/drawing/2014/main" id="{A4A7A206-66FE-6CD3-5BF7-E8C4E1E293A0}"/>
              </a:ext>
            </a:extLst>
          </p:cNvPr>
          <p:cNvCxnSpPr>
            <a:stCxn id="13" idx="6"/>
            <a:endCxn id="8" idx="1"/>
          </p:cNvCxnSpPr>
          <p:nvPr/>
        </p:nvCxnSpPr>
        <p:spPr>
          <a:xfrm flipV="1">
            <a:off x="4555877" y="3317398"/>
            <a:ext cx="1187359" cy="10565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F15D021-0C1B-B6D3-C8A9-BBF26FB9B4DB}"/>
              </a:ext>
            </a:extLst>
          </p:cNvPr>
          <p:cNvCxnSpPr>
            <a:cxnSpLocks/>
            <a:stCxn id="13" idx="6"/>
            <a:endCxn id="11" idx="1"/>
          </p:cNvCxnSpPr>
          <p:nvPr/>
        </p:nvCxnSpPr>
        <p:spPr>
          <a:xfrm>
            <a:off x="4555877" y="4373940"/>
            <a:ext cx="11873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A24B528-41D5-F276-CB53-F742C34D963C}"/>
              </a:ext>
            </a:extLst>
          </p:cNvPr>
          <p:cNvCxnSpPr>
            <a:cxnSpLocks/>
            <a:stCxn id="13" idx="6"/>
            <a:endCxn id="10" idx="1"/>
          </p:cNvCxnSpPr>
          <p:nvPr/>
        </p:nvCxnSpPr>
        <p:spPr>
          <a:xfrm>
            <a:off x="4555877" y="4373940"/>
            <a:ext cx="1187359" cy="10949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57ACA7-EDDC-E8A0-DDC4-F930BCB37125}"/>
              </a:ext>
            </a:extLst>
          </p:cNvPr>
          <p:cNvCxnSpPr>
            <a:cxnSpLocks/>
            <a:stCxn id="8" idx="3"/>
          </p:cNvCxnSpPr>
          <p:nvPr/>
        </p:nvCxnSpPr>
        <p:spPr>
          <a:xfrm flipV="1">
            <a:off x="7442846" y="3317397"/>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E64A8FE-56E5-572D-42BA-9D09D6192252}"/>
              </a:ext>
            </a:extLst>
          </p:cNvPr>
          <p:cNvCxnSpPr>
            <a:cxnSpLocks/>
          </p:cNvCxnSpPr>
          <p:nvPr/>
        </p:nvCxnSpPr>
        <p:spPr>
          <a:xfrm flipV="1">
            <a:off x="7442846" y="4373939"/>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103FD77-38E0-7B56-3991-2BC58B8B58A8}"/>
              </a:ext>
            </a:extLst>
          </p:cNvPr>
          <p:cNvCxnSpPr>
            <a:cxnSpLocks/>
          </p:cNvCxnSpPr>
          <p:nvPr/>
        </p:nvCxnSpPr>
        <p:spPr>
          <a:xfrm flipV="1">
            <a:off x="7442846" y="5492092"/>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920A724B-A2EC-B1D8-4ABE-DE7371ED939C}"/>
                  </a:ext>
                </a:extLst>
              </p:cNvPr>
              <p:cNvSpPr txBox="1"/>
              <p:nvPr/>
            </p:nvSpPr>
            <p:spPr>
              <a:xfrm>
                <a:off x="8879840" y="2994177"/>
                <a:ext cx="1389035"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e>
                    </m:acc>
                  </m:oMath>
                </a14:m>
                <a:r>
                  <a:rPr lang="es-ES_tradnl" sz="2800" dirty="0"/>
                  <a:t>=h(x)</a:t>
                </a:r>
              </a:p>
            </p:txBody>
          </p:sp>
        </mc:Choice>
        <mc:Fallback>
          <p:sp>
            <p:nvSpPr>
              <p:cNvPr id="34" name="TextBox 33">
                <a:extLst>
                  <a:ext uri="{FF2B5EF4-FFF2-40B4-BE49-F238E27FC236}">
                    <a16:creationId xmlns:a16="http://schemas.microsoft.com/office/drawing/2014/main" id="{920A724B-A2EC-B1D8-4ABE-DE7371ED939C}"/>
                  </a:ext>
                </a:extLst>
              </p:cNvPr>
              <p:cNvSpPr txBox="1">
                <a:spLocks noRot="1" noChangeAspect="1" noMove="1" noResize="1" noEditPoints="1" noAdjustHandles="1" noChangeArrowheads="1" noChangeShapeType="1" noTextEdit="1"/>
              </p:cNvSpPr>
              <p:nvPr/>
            </p:nvSpPr>
            <p:spPr>
              <a:xfrm>
                <a:off x="8879840" y="2994177"/>
                <a:ext cx="1389035" cy="523220"/>
              </a:xfrm>
              <a:prstGeom prst="rect">
                <a:avLst/>
              </a:prstGeom>
              <a:blipFill>
                <a:blip r:embed="rId4"/>
                <a:stretch>
                  <a:fillRect l="-2727" t="-11905" r="-8182" b="-33333"/>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3DDE31FB-9BBF-F19A-B108-80EC99983351}"/>
                  </a:ext>
                </a:extLst>
              </p:cNvPr>
              <p:cNvSpPr txBox="1"/>
              <p:nvPr/>
            </p:nvSpPr>
            <p:spPr>
              <a:xfrm>
                <a:off x="8879840" y="4040571"/>
                <a:ext cx="1374864"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2</m:t>
                            </m:r>
                          </m:sub>
                        </m:sSub>
                      </m:e>
                    </m:acc>
                  </m:oMath>
                </a14:m>
                <a:r>
                  <a:rPr lang="es-ES_tradnl" sz="2800" dirty="0"/>
                  <a:t>=g(x)</a:t>
                </a:r>
              </a:p>
            </p:txBody>
          </p:sp>
        </mc:Choice>
        <mc:Fallback>
          <p:sp>
            <p:nvSpPr>
              <p:cNvPr id="35" name="TextBox 34">
                <a:extLst>
                  <a:ext uri="{FF2B5EF4-FFF2-40B4-BE49-F238E27FC236}">
                    <a16:creationId xmlns:a16="http://schemas.microsoft.com/office/drawing/2014/main" id="{3DDE31FB-9BBF-F19A-B108-80EC99983351}"/>
                  </a:ext>
                </a:extLst>
              </p:cNvPr>
              <p:cNvSpPr txBox="1">
                <a:spLocks noRot="1" noChangeAspect="1" noMove="1" noResize="1" noEditPoints="1" noAdjustHandles="1" noChangeArrowheads="1" noChangeShapeType="1" noTextEdit="1"/>
              </p:cNvSpPr>
              <p:nvPr/>
            </p:nvSpPr>
            <p:spPr>
              <a:xfrm>
                <a:off x="8879840" y="4040571"/>
                <a:ext cx="1374864" cy="523220"/>
              </a:xfrm>
              <a:prstGeom prst="rect">
                <a:avLst/>
              </a:prstGeom>
              <a:blipFill>
                <a:blip r:embed="rId5"/>
                <a:stretch>
                  <a:fillRect l="-2752" t="-14286" r="-8257" b="-30952"/>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881ABAC1-901D-0E74-C348-0543E2C8D722}"/>
                  </a:ext>
                </a:extLst>
              </p:cNvPr>
              <p:cNvSpPr txBox="1"/>
              <p:nvPr/>
            </p:nvSpPr>
            <p:spPr>
              <a:xfrm>
                <a:off x="8879840" y="5158723"/>
                <a:ext cx="1378070"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3</m:t>
                            </m:r>
                          </m:sub>
                        </m:sSub>
                      </m:e>
                    </m:acc>
                  </m:oMath>
                </a14:m>
                <a:r>
                  <a:rPr lang="es-ES_tradnl" sz="2800" dirty="0"/>
                  <a:t>=v(x)</a:t>
                </a:r>
              </a:p>
            </p:txBody>
          </p:sp>
        </mc:Choice>
        <mc:Fallback>
          <p:sp>
            <p:nvSpPr>
              <p:cNvPr id="36" name="TextBox 35">
                <a:extLst>
                  <a:ext uri="{FF2B5EF4-FFF2-40B4-BE49-F238E27FC236}">
                    <a16:creationId xmlns:a16="http://schemas.microsoft.com/office/drawing/2014/main" id="{881ABAC1-901D-0E74-C348-0543E2C8D722}"/>
                  </a:ext>
                </a:extLst>
              </p:cNvPr>
              <p:cNvSpPr txBox="1">
                <a:spLocks noRot="1" noChangeAspect="1" noMove="1" noResize="1" noEditPoints="1" noAdjustHandles="1" noChangeArrowheads="1" noChangeShapeType="1" noTextEdit="1"/>
              </p:cNvSpPr>
              <p:nvPr/>
            </p:nvSpPr>
            <p:spPr>
              <a:xfrm>
                <a:off x="8879840" y="5158723"/>
                <a:ext cx="1378070" cy="523220"/>
              </a:xfrm>
              <a:prstGeom prst="rect">
                <a:avLst/>
              </a:prstGeom>
              <a:blipFill>
                <a:blip r:embed="rId6"/>
                <a:stretch>
                  <a:fillRect l="-2752" t="-11905" r="-8257" b="-30952"/>
                </a:stretch>
              </a:blipFill>
            </p:spPr>
            <p:txBody>
              <a:bodyPr/>
              <a:lstStyle/>
              <a:p>
                <a:r>
                  <a:rPr lang="es-ES_tradnl">
                    <a:noFill/>
                  </a:rPr>
                  <a:t> </a:t>
                </a:r>
              </a:p>
            </p:txBody>
          </p:sp>
        </mc:Fallback>
      </mc:AlternateContent>
    </p:spTree>
    <p:extLst>
      <p:ext uri="{BB962C8B-B14F-4D97-AF65-F5344CB8AC3E}">
        <p14:creationId xmlns:p14="http://schemas.microsoft.com/office/powerpoint/2010/main" val="2161079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D8F07B8E-C88A-80E2-E839-7776FBB64E16}"/>
              </a:ext>
            </a:extLst>
          </p:cNvPr>
          <p:cNvPicPr>
            <a:picLocks noChangeAspect="1"/>
          </p:cNvPicPr>
          <p:nvPr/>
        </p:nvPicPr>
        <p:blipFill>
          <a:blip r:embed="rId4"/>
          <a:stretch>
            <a:fillRect/>
          </a:stretch>
        </p:blipFill>
        <p:spPr>
          <a:xfrm>
            <a:off x="3421812" y="2293126"/>
            <a:ext cx="5248910" cy="4070822"/>
          </a:xfrm>
          <a:prstGeom prst="rect">
            <a:avLst/>
          </a:prstGeom>
        </p:spPr>
      </p:pic>
    </p:spTree>
    <p:extLst>
      <p:ext uri="{BB962C8B-B14F-4D97-AF65-F5344CB8AC3E}">
        <p14:creationId xmlns:p14="http://schemas.microsoft.com/office/powerpoint/2010/main" val="346866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3421812" y="2293126"/>
            <a:ext cx="5248910" cy="4070821"/>
          </a:xfrm>
          <a:prstGeom prst="rect">
            <a:avLst/>
          </a:prstGeom>
        </p:spPr>
      </p:pic>
    </p:spTree>
    <p:extLst>
      <p:ext uri="{BB962C8B-B14F-4D97-AF65-F5344CB8AC3E}">
        <p14:creationId xmlns:p14="http://schemas.microsoft.com/office/powerpoint/2010/main" val="260144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mc:Choice xmlns:a14="http://schemas.microsoft.com/office/drawing/2010/main"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0</a:t>
                </a:r>
              </a:p>
              <a:p>
                <a:r>
                  <a:rPr lang="es-ES_tradnl" dirty="0"/>
                  <a:t>Modelo 2: MAE</a:t>
                </a:r>
                <a:r>
                  <a:rPr lang="es-ES_tradnl" baseline="-25000" dirty="0"/>
                  <a:t>2</a:t>
                </a:r>
                <a:r>
                  <a:rPr lang="es-ES_tradnl" dirty="0"/>
                  <a:t> = 5</a:t>
                </a:r>
              </a:p>
              <a:p>
                <a:r>
                  <a:rPr lang="es-ES_tradnl" dirty="0"/>
                  <a:t>Modelo 3: MAE</a:t>
                </a:r>
                <a:r>
                  <a:rPr lang="es-ES_tradnl" baseline="-25000" dirty="0"/>
                  <a:t>3</a:t>
                </a:r>
                <a:r>
                  <a:rPr lang="es-ES_tradnl" dirty="0"/>
                  <a:t> = 1.25</a:t>
                </a:r>
              </a:p>
            </p:txBody>
          </p:sp>
        </mc:Choice>
        <mc:Fallback>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211"/>
                </a:stretch>
              </a:blipFill>
            </p:spPr>
            <p:txBody>
              <a:bodyPr/>
              <a:lstStyle/>
              <a:p>
                <a:r>
                  <a:rPr lang="es-ES_tradnl">
                    <a:noFill/>
                  </a:rPr>
                  <a:t> </a:t>
                </a:r>
              </a:p>
            </p:txBody>
          </p:sp>
        </mc:Fallback>
      </mc:AlternateContent>
    </p:spTree>
    <p:extLst>
      <p:ext uri="{BB962C8B-B14F-4D97-AF65-F5344CB8AC3E}">
        <p14:creationId xmlns:p14="http://schemas.microsoft.com/office/powerpoint/2010/main" val="1057557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mc:Choice xmlns:a14="http://schemas.microsoft.com/office/drawing/2010/main"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0</a:t>
                </a:r>
              </a:p>
              <a:p>
                <a:r>
                  <a:rPr lang="es-ES_tradnl" dirty="0"/>
                  <a:t>Modelo 2: MAE</a:t>
                </a:r>
                <a:r>
                  <a:rPr lang="es-ES_tradnl" baseline="-25000" dirty="0"/>
                  <a:t>2</a:t>
                </a:r>
                <a:r>
                  <a:rPr lang="es-ES_tradnl" dirty="0"/>
                  <a:t> = 5</a:t>
                </a:r>
              </a:p>
              <a:p>
                <a:r>
                  <a:rPr lang="es-ES_tradnl" dirty="0"/>
                  <a:t>Modelo 3: MAE</a:t>
                </a:r>
                <a:r>
                  <a:rPr lang="es-ES_tradnl" baseline="-25000" dirty="0"/>
                  <a:t>3</a:t>
                </a:r>
                <a:r>
                  <a:rPr lang="es-ES_tradnl" dirty="0"/>
                  <a:t> = 1.25</a:t>
                </a:r>
              </a:p>
            </p:txBody>
          </p:sp>
        </mc:Choice>
        <mc:Fallback>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126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D482F3B5-4ECE-3D3B-9AA5-E98B8C79E326}"/>
              </a:ext>
            </a:extLst>
          </p:cNvPr>
          <p:cNvSpPr/>
          <p:nvPr/>
        </p:nvSpPr>
        <p:spPr>
          <a:xfrm>
            <a:off x="5781040" y="4003040"/>
            <a:ext cx="251968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6647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mc:Choice xmlns:a14="http://schemas.microsoft.com/office/drawing/2010/main"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90</a:t>
                </a:r>
              </a:p>
              <a:p>
                <a:r>
                  <a:rPr lang="es-ES_tradnl" dirty="0"/>
                  <a:t>Modelo 2: MAE</a:t>
                </a:r>
                <a:r>
                  <a:rPr lang="es-ES_tradnl" baseline="-25000" dirty="0"/>
                  <a:t>2</a:t>
                </a:r>
                <a:r>
                  <a:rPr lang="es-ES_tradnl" dirty="0"/>
                  <a:t> = 5.2</a:t>
                </a:r>
              </a:p>
              <a:p>
                <a:r>
                  <a:rPr lang="es-ES_tradnl" dirty="0"/>
                  <a:t>Modelo 3: MAE</a:t>
                </a:r>
                <a:r>
                  <a:rPr lang="es-ES_tradnl" baseline="-25000" dirty="0"/>
                  <a:t>3</a:t>
                </a:r>
                <a:r>
                  <a:rPr lang="es-ES_tradnl" dirty="0"/>
                  <a:t> = 1.75</a:t>
                </a:r>
              </a:p>
            </p:txBody>
          </p:sp>
        </mc:Choice>
        <mc:Fallback>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1458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D482F3B5-4ECE-3D3B-9AA5-E98B8C79E326}"/>
              </a:ext>
            </a:extLst>
          </p:cNvPr>
          <p:cNvSpPr/>
          <p:nvPr/>
        </p:nvSpPr>
        <p:spPr>
          <a:xfrm>
            <a:off x="5872480" y="4595210"/>
            <a:ext cx="280416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721286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mc:Choice xmlns:a14="http://schemas.microsoft.com/office/drawing/2010/main"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1 rinde muy bien con los datos de entrenamiento, pero muy mal con el de evaluación. Esto es lo que se llama </a:t>
                </a:r>
                <a:r>
                  <a:rPr lang="es-ES_tradnl" b="1" dirty="0">
                    <a:solidFill>
                      <a:srgbClr val="FF0000"/>
                    </a:solidFill>
                  </a:rPr>
                  <a:t>sobreajuste</a:t>
                </a:r>
                <a:r>
                  <a:rPr lang="es-ES_tradnl" dirty="0"/>
                  <a:t>, el modelo aprende tan bien que hasta aprende el ruido de los datos.</a:t>
                </a:r>
                <a:br>
                  <a:rPr lang="es-ES_tradnl" dirty="0"/>
                </a:br>
                <a:r>
                  <a:rPr lang="es-ES_tradnl" dirty="0"/>
                  <a:t>Este modelo tiene demasiado parámetros, por lo que es demasiado complejo y por consiguiente </a:t>
                </a:r>
                <a:r>
                  <a:rPr lang="es-ES_tradnl" b="1" dirty="0">
                    <a:solidFill>
                      <a:srgbClr val="FF0000"/>
                    </a:solidFill>
                  </a:rPr>
                  <a:t>no generaliza</a:t>
                </a:r>
                <a:r>
                  <a:rPr lang="es-ES_tradnl" dirty="0"/>
                  <a:t>. </a:t>
                </a:r>
              </a:p>
              <a:p>
                <a:r>
                  <a:rPr lang="es-ES_tradnl" dirty="0"/>
                  <a:t>Cuando se elige un modelo, se busca que:</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𝑝𝑎𝑟𝑎𝑚𝑒𝑡𝑟𝑜𝑠</m:t>
                      </m:r>
                      <m:r>
                        <a:rPr lang="en-US" b="0" i="1" smtClean="0">
                          <a:latin typeface="Cambria Math" panose="02040503050406030204" pitchFamily="18" charset="0"/>
                        </a:rPr>
                        <m:t>≪</m:t>
                      </m:r>
                      <m:r>
                        <a:rPr lang="en-US" b="0" i="1" smtClean="0">
                          <a:latin typeface="Cambria Math" panose="02040503050406030204" pitchFamily="18" charset="0"/>
                        </a:rPr>
                        <m:t>𝑐𝑎𝑛𝑡𝑖𝑑𝑎𝑑</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𝑜𝑏𝑠</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𝑒𝑛𝑡𝑟𝑒𝑛𝑎𝑚𝑖𝑒𝑛𝑡𝑜</m:t>
                      </m:r>
                    </m:oMath>
                  </m:oMathPara>
                </a14:m>
                <a:endParaRPr lang="es-ES_tradnl" dirty="0"/>
              </a:p>
            </p:txBody>
          </p:sp>
        </mc:Choice>
        <mc:Fallback>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842" t="-1042" r="-211" b="-347"/>
                </a:stretch>
              </a:blipFill>
            </p:spPr>
            <p:txBody>
              <a:bodyPr/>
              <a:lstStyle/>
              <a:p>
                <a:r>
                  <a:rPr lang="es-ES_tradnl">
                    <a:noFill/>
                  </a:rPr>
                  <a:t> </a:t>
                </a:r>
              </a:p>
            </p:txBody>
          </p:sp>
        </mc:Fallback>
      </mc:AlternateContent>
    </p:spTree>
    <p:extLst>
      <p:ext uri="{BB962C8B-B14F-4D97-AF65-F5344CB8AC3E}">
        <p14:creationId xmlns:p14="http://schemas.microsoft.com/office/powerpoint/2010/main" val="320934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4" name="Picture 3" descr="A diagram of a function&#10;&#10;Description automatically generated">
            <a:extLst>
              <a:ext uri="{FF2B5EF4-FFF2-40B4-BE49-F238E27FC236}">
                <a16:creationId xmlns:a16="http://schemas.microsoft.com/office/drawing/2014/main" id="{9A36BFAA-269D-0446-0397-58D1372D1F90}"/>
              </a:ext>
            </a:extLst>
          </p:cNvPr>
          <p:cNvPicPr>
            <a:picLocks noChangeAspect="1"/>
          </p:cNvPicPr>
          <p:nvPr/>
        </p:nvPicPr>
        <p:blipFill>
          <a:blip r:embed="rId3"/>
          <a:stretch>
            <a:fillRect/>
          </a:stretch>
        </p:blipFill>
        <p:spPr>
          <a:xfrm>
            <a:off x="2708184" y="2860920"/>
            <a:ext cx="6411744" cy="2315756"/>
          </a:xfrm>
          <a:prstGeom prst="rect">
            <a:avLst/>
          </a:prstGeom>
        </p:spPr>
      </p:pic>
    </p:spTree>
    <p:extLst>
      <p:ext uri="{BB962C8B-B14F-4D97-AF65-F5344CB8AC3E}">
        <p14:creationId xmlns:p14="http://schemas.microsoft.com/office/powerpoint/2010/main" val="525944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2 rinde pobremente con el set de entrenamiento y el de evaluación. Este modelo tiene no logra capturar el comportamiento buscado.</a:t>
            </a:r>
            <a:br>
              <a:rPr lang="es-ES_tradnl" dirty="0"/>
            </a:br>
            <a:br>
              <a:rPr lang="es-ES_tradnl" dirty="0"/>
            </a:br>
            <a:r>
              <a:rPr lang="es-ES_tradnl" dirty="0"/>
              <a:t>Cuando esto ocurre es lo que llamamos </a:t>
            </a:r>
            <a:r>
              <a:rPr lang="es-ES_tradnl" b="1" dirty="0" err="1">
                <a:solidFill>
                  <a:schemeClr val="accent4">
                    <a:lumMod val="60000"/>
                    <a:lumOff val="40000"/>
                  </a:schemeClr>
                </a:solidFill>
              </a:rPr>
              <a:t>subajuste</a:t>
            </a:r>
            <a:r>
              <a:rPr lang="es-ES_tradnl" dirty="0"/>
              <a:t>.</a:t>
            </a:r>
          </a:p>
          <a:p>
            <a:r>
              <a:rPr lang="es-ES_tradnl" dirty="0"/>
              <a:t>El modelo 3 es el mejor modelo, el resultado entre el de evaluación y entrenamiento es similar, el modelo </a:t>
            </a:r>
            <a:r>
              <a:rPr lang="es-ES_tradnl" b="1" dirty="0">
                <a:solidFill>
                  <a:srgbClr val="00B050"/>
                </a:solidFill>
              </a:rPr>
              <a:t>generaliza</a:t>
            </a:r>
            <a:r>
              <a:rPr lang="es-ES_tradnl" dirty="0"/>
              <a:t>, sin tomar el ruido. </a:t>
            </a:r>
          </a:p>
        </p:txBody>
      </p:sp>
    </p:spTree>
    <p:extLst>
      <p:ext uri="{BB962C8B-B14F-4D97-AF65-F5344CB8AC3E}">
        <p14:creationId xmlns:p14="http://schemas.microsoft.com/office/powerpoint/2010/main" val="957098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El error que se comente con un modelo que </a:t>
            </a:r>
            <a:r>
              <a:rPr lang="es-ES_tradnl" sz="2400" dirty="0" err="1"/>
              <a:t>sobre-ajusta</a:t>
            </a:r>
            <a:r>
              <a:rPr lang="es-ES_tradnl" sz="2400" dirty="0"/>
              <a:t> y </a:t>
            </a:r>
            <a:r>
              <a:rPr lang="es-ES_tradnl" sz="2400" dirty="0" err="1"/>
              <a:t>sub-ajusta</a:t>
            </a:r>
            <a:r>
              <a:rPr lang="es-ES_tradnl" sz="2400" dirty="0"/>
              <a:t> es diferente.</a:t>
            </a:r>
          </a:p>
          <a:p>
            <a:r>
              <a:rPr lang="es-ES_tradnl" sz="2400" dirty="0"/>
              <a:t>El error de sobreajuste le llamamos </a:t>
            </a:r>
            <a:r>
              <a:rPr lang="es-ES_tradnl" sz="2400" b="1" dirty="0">
                <a:solidFill>
                  <a:schemeClr val="accent6">
                    <a:lumMod val="75000"/>
                  </a:schemeClr>
                </a:solidFill>
              </a:rPr>
              <a:t>error de varianza</a:t>
            </a:r>
          </a:p>
          <a:p>
            <a:r>
              <a:rPr lang="es-ES_tradnl" sz="2400" dirty="0"/>
              <a:t>El error de </a:t>
            </a:r>
            <a:r>
              <a:rPr lang="es-ES_tradnl" sz="2400" dirty="0" err="1"/>
              <a:t>subajuste</a:t>
            </a:r>
            <a:r>
              <a:rPr lang="es-ES_tradnl" sz="2400" dirty="0"/>
              <a:t> le llamamos </a:t>
            </a:r>
            <a:r>
              <a:rPr lang="es-ES_tradnl" sz="2400" b="1" dirty="0">
                <a:solidFill>
                  <a:schemeClr val="accent2">
                    <a:lumMod val="75000"/>
                  </a:schemeClr>
                </a:solidFill>
              </a:rPr>
              <a:t>error de sesgo</a:t>
            </a:r>
          </a:p>
          <a:p>
            <a:pPr marL="0" indent="0">
              <a:buNone/>
            </a:pPr>
            <a:r>
              <a:rPr lang="es-ES_tradnl" sz="2400" dirty="0"/>
              <a:t>Todo modelo el error total tiene como parte a los dos errores. </a:t>
            </a:r>
          </a:p>
          <a:p>
            <a:pPr marL="0" indent="0">
              <a:buNone/>
            </a:pPr>
            <a:r>
              <a:rPr lang="es-ES_tradnl" sz="2400" dirty="0"/>
              <a:t>Estos errores son complementarios entre sí. Si queremos bajar uno, el otro va a subir.</a:t>
            </a:r>
          </a:p>
        </p:txBody>
      </p:sp>
    </p:spTree>
    <p:extLst>
      <p:ext uri="{BB962C8B-B14F-4D97-AF65-F5344CB8AC3E}">
        <p14:creationId xmlns:p14="http://schemas.microsoft.com/office/powerpoint/2010/main" val="3011575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Estos errores lo podemos ver si tomamos diferentes </a:t>
            </a:r>
            <a:r>
              <a:rPr lang="es-ES_tradnl" sz="2400" dirty="0">
                <a:solidFill>
                  <a:schemeClr val="accent2">
                    <a:lumMod val="75000"/>
                  </a:schemeClr>
                </a:solidFill>
              </a:rPr>
              <a:t>sets de entrenamiento </a:t>
            </a:r>
            <a:r>
              <a:rPr lang="es-ES_tradnl" sz="2400" dirty="0"/>
              <a:t>y entrenamos el modelo con cada uno de estos.</a:t>
            </a:r>
          </a:p>
        </p:txBody>
      </p:sp>
      <p:sp>
        <p:nvSpPr>
          <p:cNvPr id="3" name="Oval 2">
            <a:extLst>
              <a:ext uri="{FF2B5EF4-FFF2-40B4-BE49-F238E27FC236}">
                <a16:creationId xmlns:a16="http://schemas.microsoft.com/office/drawing/2014/main" id="{1D6D4B11-5917-5244-B815-B83F342C6F32}"/>
              </a:ext>
            </a:extLst>
          </p:cNvPr>
          <p:cNvSpPr/>
          <p:nvPr/>
        </p:nvSpPr>
        <p:spPr>
          <a:xfrm>
            <a:off x="1091318" y="3068319"/>
            <a:ext cx="2842590" cy="259698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Población</a:t>
            </a:r>
          </a:p>
        </p:txBody>
      </p:sp>
      <p:sp>
        <p:nvSpPr>
          <p:cNvPr id="4" name="Rounded Rectangle 3">
            <a:extLst>
              <a:ext uri="{FF2B5EF4-FFF2-40B4-BE49-F238E27FC236}">
                <a16:creationId xmlns:a16="http://schemas.microsoft.com/office/drawing/2014/main" id="{A0D4DD2B-19D2-4043-D170-780B882873E5}"/>
              </a:ext>
            </a:extLst>
          </p:cNvPr>
          <p:cNvSpPr/>
          <p:nvPr/>
        </p:nvSpPr>
        <p:spPr>
          <a:xfrm>
            <a:off x="5218510" y="2845820"/>
            <a:ext cx="2716289"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1</a:t>
            </a:r>
          </a:p>
        </p:txBody>
      </p:sp>
      <p:sp>
        <p:nvSpPr>
          <p:cNvPr id="8" name="Rounded Rectangle 7">
            <a:extLst>
              <a:ext uri="{FF2B5EF4-FFF2-40B4-BE49-F238E27FC236}">
                <a16:creationId xmlns:a16="http://schemas.microsoft.com/office/drawing/2014/main" id="{EFDE09BA-E961-9ADC-5C0F-1B46B79A6C7C}"/>
              </a:ext>
            </a:extLst>
          </p:cNvPr>
          <p:cNvSpPr/>
          <p:nvPr/>
        </p:nvSpPr>
        <p:spPr>
          <a:xfrm>
            <a:off x="5218510" y="5001911"/>
            <a:ext cx="2716287" cy="933993"/>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3</a:t>
            </a:r>
          </a:p>
        </p:txBody>
      </p:sp>
      <p:sp>
        <p:nvSpPr>
          <p:cNvPr id="10" name="Rounded Rectangle 9">
            <a:extLst>
              <a:ext uri="{FF2B5EF4-FFF2-40B4-BE49-F238E27FC236}">
                <a16:creationId xmlns:a16="http://schemas.microsoft.com/office/drawing/2014/main" id="{55FE71AD-923F-40E6-DF27-109E35601B3C}"/>
              </a:ext>
            </a:extLst>
          </p:cNvPr>
          <p:cNvSpPr/>
          <p:nvPr/>
        </p:nvSpPr>
        <p:spPr>
          <a:xfrm>
            <a:off x="5218511" y="3902362"/>
            <a:ext cx="2716288"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2</a:t>
            </a:r>
          </a:p>
        </p:txBody>
      </p:sp>
      <p:cxnSp>
        <p:nvCxnSpPr>
          <p:cNvPr id="12" name="Straight Arrow Connector 11">
            <a:extLst>
              <a:ext uri="{FF2B5EF4-FFF2-40B4-BE49-F238E27FC236}">
                <a16:creationId xmlns:a16="http://schemas.microsoft.com/office/drawing/2014/main" id="{3A86E49C-06A3-D061-CD54-08D2055C1139}"/>
              </a:ext>
            </a:extLst>
          </p:cNvPr>
          <p:cNvCxnSpPr>
            <a:stCxn id="3" idx="6"/>
            <a:endCxn id="4" idx="1"/>
          </p:cNvCxnSpPr>
          <p:nvPr/>
        </p:nvCxnSpPr>
        <p:spPr>
          <a:xfrm flipV="1">
            <a:off x="3933908" y="3317398"/>
            <a:ext cx="1284602" cy="1049414"/>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B219822B-9017-EAA9-FC2F-0BD53D081259}"/>
              </a:ext>
            </a:extLst>
          </p:cNvPr>
          <p:cNvCxnSpPr>
            <a:cxnSpLocks/>
            <a:stCxn id="3" idx="6"/>
            <a:endCxn id="10" idx="1"/>
          </p:cNvCxnSpPr>
          <p:nvPr/>
        </p:nvCxnSpPr>
        <p:spPr>
          <a:xfrm>
            <a:off x="3933908" y="4366812"/>
            <a:ext cx="1284603" cy="7128"/>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E1F87DD9-A874-1D9C-7B24-7987106B7AED}"/>
              </a:ext>
            </a:extLst>
          </p:cNvPr>
          <p:cNvCxnSpPr>
            <a:cxnSpLocks/>
            <a:stCxn id="3" idx="6"/>
            <a:endCxn id="8" idx="1"/>
          </p:cNvCxnSpPr>
          <p:nvPr/>
        </p:nvCxnSpPr>
        <p:spPr>
          <a:xfrm>
            <a:off x="3933908" y="4366812"/>
            <a:ext cx="1284602" cy="1102096"/>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20" name="Rounded Rectangle 19">
            <a:extLst>
              <a:ext uri="{FF2B5EF4-FFF2-40B4-BE49-F238E27FC236}">
                <a16:creationId xmlns:a16="http://schemas.microsoft.com/office/drawing/2014/main" id="{96424686-6DF7-24DE-896B-2BBA6C110AF8}"/>
              </a:ext>
            </a:extLst>
          </p:cNvPr>
          <p:cNvSpPr/>
          <p:nvPr/>
        </p:nvSpPr>
        <p:spPr>
          <a:xfrm>
            <a:off x="9219402" y="2845820"/>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1" name="Rounded Rectangle 20">
            <a:extLst>
              <a:ext uri="{FF2B5EF4-FFF2-40B4-BE49-F238E27FC236}">
                <a16:creationId xmlns:a16="http://schemas.microsoft.com/office/drawing/2014/main" id="{461CA96B-95A1-8C78-E07C-848DF6DEB250}"/>
              </a:ext>
            </a:extLst>
          </p:cNvPr>
          <p:cNvSpPr/>
          <p:nvPr/>
        </p:nvSpPr>
        <p:spPr>
          <a:xfrm>
            <a:off x="9219402" y="3902362"/>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2" name="Rounded Rectangle 21">
            <a:extLst>
              <a:ext uri="{FF2B5EF4-FFF2-40B4-BE49-F238E27FC236}">
                <a16:creationId xmlns:a16="http://schemas.microsoft.com/office/drawing/2014/main" id="{D46460FD-C5C5-D703-F4C9-5D5E16A47AA0}"/>
              </a:ext>
            </a:extLst>
          </p:cNvPr>
          <p:cNvSpPr/>
          <p:nvPr/>
        </p:nvSpPr>
        <p:spPr>
          <a:xfrm>
            <a:off x="9219402" y="4998296"/>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cxnSp>
        <p:nvCxnSpPr>
          <p:cNvPr id="26" name="Straight Arrow Connector 25">
            <a:extLst>
              <a:ext uri="{FF2B5EF4-FFF2-40B4-BE49-F238E27FC236}">
                <a16:creationId xmlns:a16="http://schemas.microsoft.com/office/drawing/2014/main" id="{AA70A74E-AFB0-3978-4F05-55114E95C00E}"/>
              </a:ext>
            </a:extLst>
          </p:cNvPr>
          <p:cNvCxnSpPr>
            <a:cxnSpLocks/>
            <a:stCxn id="4" idx="3"/>
            <a:endCxn id="20" idx="1"/>
          </p:cNvCxnSpPr>
          <p:nvPr/>
        </p:nvCxnSpPr>
        <p:spPr>
          <a:xfrm>
            <a:off x="7934799" y="3317398"/>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29" name="Straight Arrow Connector 28">
            <a:extLst>
              <a:ext uri="{FF2B5EF4-FFF2-40B4-BE49-F238E27FC236}">
                <a16:creationId xmlns:a16="http://schemas.microsoft.com/office/drawing/2014/main" id="{BF68BA57-B183-DA20-61DF-4CEA6E209985}"/>
              </a:ext>
            </a:extLst>
          </p:cNvPr>
          <p:cNvCxnSpPr>
            <a:cxnSpLocks/>
          </p:cNvCxnSpPr>
          <p:nvPr/>
        </p:nvCxnSpPr>
        <p:spPr>
          <a:xfrm>
            <a:off x="7934797" y="4373939"/>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55727E15-F6FC-0300-49A8-0837A31318EC}"/>
              </a:ext>
            </a:extLst>
          </p:cNvPr>
          <p:cNvCxnSpPr>
            <a:cxnSpLocks/>
          </p:cNvCxnSpPr>
          <p:nvPr/>
        </p:nvCxnSpPr>
        <p:spPr>
          <a:xfrm>
            <a:off x="7934796" y="5443566"/>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31" name="TextBox 30">
            <a:extLst>
              <a:ext uri="{FF2B5EF4-FFF2-40B4-BE49-F238E27FC236}">
                <a16:creationId xmlns:a16="http://schemas.microsoft.com/office/drawing/2014/main" id="{D20A68EA-A76D-1144-BD17-C89972DF1338}"/>
              </a:ext>
            </a:extLst>
          </p:cNvPr>
          <p:cNvSpPr txBox="1"/>
          <p:nvPr/>
        </p:nvSpPr>
        <p:spPr>
          <a:xfrm>
            <a:off x="7891791" y="5507726"/>
            <a:ext cx="1327608" cy="307777"/>
          </a:xfrm>
          <a:prstGeom prst="rect">
            <a:avLst/>
          </a:prstGeom>
          <a:noFill/>
        </p:spPr>
        <p:txBody>
          <a:bodyPr wrap="none" rtlCol="0">
            <a:spAutoFit/>
          </a:bodyPr>
          <a:lstStyle/>
          <a:p>
            <a:r>
              <a:rPr lang="es-ES_tradnl" sz="1400" dirty="0"/>
              <a:t>Entrenamiento</a:t>
            </a:r>
          </a:p>
        </p:txBody>
      </p:sp>
      <p:sp>
        <p:nvSpPr>
          <p:cNvPr id="32" name="TextBox 31">
            <a:extLst>
              <a:ext uri="{FF2B5EF4-FFF2-40B4-BE49-F238E27FC236}">
                <a16:creationId xmlns:a16="http://schemas.microsoft.com/office/drawing/2014/main" id="{FE05F178-43FB-498F-8987-9DA1A2BC4E3C}"/>
              </a:ext>
            </a:extLst>
          </p:cNvPr>
          <p:cNvSpPr txBox="1"/>
          <p:nvPr/>
        </p:nvSpPr>
        <p:spPr>
          <a:xfrm>
            <a:off x="7891791" y="4406020"/>
            <a:ext cx="1327608" cy="307777"/>
          </a:xfrm>
          <a:prstGeom prst="rect">
            <a:avLst/>
          </a:prstGeom>
          <a:noFill/>
        </p:spPr>
        <p:txBody>
          <a:bodyPr wrap="none" rtlCol="0">
            <a:spAutoFit/>
          </a:bodyPr>
          <a:lstStyle/>
          <a:p>
            <a:r>
              <a:rPr lang="es-ES_tradnl" sz="1400" dirty="0"/>
              <a:t>Entrenamiento</a:t>
            </a:r>
          </a:p>
        </p:txBody>
      </p:sp>
      <p:sp>
        <p:nvSpPr>
          <p:cNvPr id="33" name="TextBox 32">
            <a:extLst>
              <a:ext uri="{FF2B5EF4-FFF2-40B4-BE49-F238E27FC236}">
                <a16:creationId xmlns:a16="http://schemas.microsoft.com/office/drawing/2014/main" id="{BB89735B-AB19-F3EB-CC9E-EF1C8C0E9E70}"/>
              </a:ext>
            </a:extLst>
          </p:cNvPr>
          <p:cNvSpPr txBox="1"/>
          <p:nvPr/>
        </p:nvSpPr>
        <p:spPr>
          <a:xfrm>
            <a:off x="7881631" y="3308740"/>
            <a:ext cx="1327608" cy="307777"/>
          </a:xfrm>
          <a:prstGeom prst="rect">
            <a:avLst/>
          </a:prstGeom>
          <a:noFill/>
        </p:spPr>
        <p:txBody>
          <a:bodyPr wrap="none" rtlCol="0">
            <a:spAutoFit/>
          </a:bodyPr>
          <a:lstStyle/>
          <a:p>
            <a:r>
              <a:rPr lang="es-ES_tradnl" sz="1400" dirty="0"/>
              <a:t>Entrenamiento</a:t>
            </a:r>
          </a:p>
        </p:txBody>
      </p:sp>
    </p:spTree>
    <p:extLst>
      <p:ext uri="{BB962C8B-B14F-4D97-AF65-F5344CB8AC3E}">
        <p14:creationId xmlns:p14="http://schemas.microsoft.com/office/powerpoint/2010/main" val="1441737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dirty="0" err="1"/>
              <a:t>sobreajusta</a:t>
            </a:r>
            <a:r>
              <a:rPr lang="es-ES_tradnl" sz="2400" dirty="0"/>
              <a:t>, diferentes sets de entrenamiento nos darán modelos muy diferentes:</a:t>
            </a:r>
          </a:p>
        </p:txBody>
      </p:sp>
      <p:pic>
        <p:nvPicPr>
          <p:cNvPr id="17" name="Picture 16" descr="A blue line on a black background&#10;&#10;Description automatically generated">
            <a:extLst>
              <a:ext uri="{FF2B5EF4-FFF2-40B4-BE49-F238E27FC236}">
                <a16:creationId xmlns:a16="http://schemas.microsoft.com/office/drawing/2014/main" id="{7E77D486-59A8-71C7-C99D-EC62651E9B27}"/>
              </a:ext>
            </a:extLst>
          </p:cNvPr>
          <p:cNvPicPr>
            <a:picLocks noChangeAspect="1"/>
          </p:cNvPicPr>
          <p:nvPr/>
        </p:nvPicPr>
        <p:blipFill>
          <a:blip r:embed="rId4"/>
          <a:stretch>
            <a:fillRect/>
          </a:stretch>
        </p:blipFill>
        <p:spPr>
          <a:xfrm>
            <a:off x="265227" y="2879478"/>
            <a:ext cx="11562080" cy="2890520"/>
          </a:xfrm>
          <a:prstGeom prst="rect">
            <a:avLst/>
          </a:prstGeom>
        </p:spPr>
      </p:pic>
    </p:spTree>
    <p:extLst>
      <p:ext uri="{BB962C8B-B14F-4D97-AF65-F5344CB8AC3E}">
        <p14:creationId xmlns:p14="http://schemas.microsoft.com/office/powerpoint/2010/main" val="3872469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dirty="0" err="1"/>
              <a:t>subajusta</a:t>
            </a:r>
            <a:r>
              <a:rPr lang="es-ES_tradnl" sz="2400" dirty="0"/>
              <a:t>, diferentes sets de entrenamiento nos darán modelos muy similares:</a:t>
            </a:r>
          </a:p>
        </p:txBody>
      </p:sp>
      <p:pic>
        <p:nvPicPr>
          <p:cNvPr id="8" name="Picture 7">
            <a:extLst>
              <a:ext uri="{FF2B5EF4-FFF2-40B4-BE49-F238E27FC236}">
                <a16:creationId xmlns:a16="http://schemas.microsoft.com/office/drawing/2014/main" id="{ABE5D9FA-5384-623E-E618-58029168D12D}"/>
              </a:ext>
            </a:extLst>
          </p:cNvPr>
          <p:cNvPicPr>
            <a:picLocks noChangeAspect="1"/>
          </p:cNvPicPr>
          <p:nvPr/>
        </p:nvPicPr>
        <p:blipFill>
          <a:blip r:embed="rId4"/>
          <a:srcRect/>
          <a:stretch/>
        </p:blipFill>
        <p:spPr>
          <a:xfrm>
            <a:off x="265227" y="2879478"/>
            <a:ext cx="11562080" cy="2890520"/>
          </a:xfrm>
          <a:prstGeom prst="rect">
            <a:avLst/>
          </a:prstGeom>
        </p:spPr>
      </p:pic>
    </p:spTree>
    <p:extLst>
      <p:ext uri="{BB962C8B-B14F-4D97-AF65-F5344CB8AC3E}">
        <p14:creationId xmlns:p14="http://schemas.microsoft.com/office/powerpoint/2010/main" val="4201975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El modelo más simple cometerá muchos errores en prácticamente cualquier conjunto de entrenamiento, lo que significa que tiene </a:t>
            </a:r>
            <a:r>
              <a:rPr lang="es-ES_tradnl" sz="2400" b="1" dirty="0">
                <a:solidFill>
                  <a:schemeClr val="accent2">
                    <a:lumMod val="75000"/>
                  </a:schemeClr>
                </a:solidFill>
              </a:rPr>
              <a:t>un error alto de sesgo</a:t>
            </a:r>
            <a:r>
              <a:rPr lang="es-ES_tradnl" sz="2400" b="1" dirty="0"/>
              <a:t>. </a:t>
            </a:r>
            <a:r>
              <a:rPr lang="es-ES_tradnl" sz="2400" dirty="0"/>
              <a:t>Sin embargo, cuando evaluamos con el set de evaluación a estos modelos, el resultado siempre es similar. Entonces decimos que tiene </a:t>
            </a:r>
            <a:r>
              <a:rPr lang="es-ES_tradnl" sz="2400" b="1" dirty="0">
                <a:solidFill>
                  <a:schemeClr val="accent2">
                    <a:lumMod val="75000"/>
                  </a:schemeClr>
                </a:solidFill>
              </a:rPr>
              <a:t>un error de varianza bajo</a:t>
            </a:r>
            <a:r>
              <a:rPr lang="es-ES_tradnl" sz="2400" dirty="0"/>
              <a:t>. </a:t>
            </a:r>
            <a:r>
              <a:rPr lang="es-ES_tradnl" sz="2400" i="1" dirty="0">
                <a:solidFill>
                  <a:schemeClr val="accent6">
                    <a:lumMod val="75000"/>
                  </a:schemeClr>
                </a:solidFill>
              </a:rPr>
              <a:t>U</a:t>
            </a:r>
            <a:r>
              <a:rPr lang="es-ES_tradnl" sz="2400" i="1" dirty="0">
                <a:solidFill>
                  <a:schemeClr val="accent5"/>
                </a:solidFill>
              </a:rPr>
              <a:t>n sesgo alto y una varianza baja suelen corresponder a un </a:t>
            </a:r>
            <a:r>
              <a:rPr lang="es-ES_tradnl" sz="2400" b="1" i="1" dirty="0" err="1">
                <a:solidFill>
                  <a:schemeClr val="accent5"/>
                </a:solidFill>
              </a:rPr>
              <a:t>subajuste</a:t>
            </a:r>
            <a:r>
              <a:rPr lang="es-ES_tradnl" sz="2400" i="1" dirty="0">
                <a:solidFill>
                  <a:schemeClr val="accent5"/>
                </a:solidFill>
              </a:rPr>
              <a:t>.</a:t>
            </a:r>
          </a:p>
          <a:p>
            <a:r>
              <a:rPr lang="es-ES_tradnl" sz="2400" dirty="0"/>
              <a:t>Por otro lado, el modelo complejo se adapta perfectamente a cada conjunto de entrenamiento. Tiene </a:t>
            </a:r>
            <a:r>
              <a:rPr lang="es-ES_tradnl" sz="2400" b="1" dirty="0">
                <a:solidFill>
                  <a:schemeClr val="accent1">
                    <a:lumMod val="75000"/>
                  </a:schemeClr>
                </a:solidFill>
              </a:rPr>
              <a:t>un error de sesgo muy bajo </a:t>
            </a:r>
            <a:r>
              <a:rPr lang="es-ES_tradnl" sz="2400" dirty="0"/>
              <a:t>pero un </a:t>
            </a:r>
            <a:r>
              <a:rPr lang="es-ES_tradnl" sz="2400" b="1" dirty="0">
                <a:solidFill>
                  <a:schemeClr val="accent1">
                    <a:lumMod val="75000"/>
                  </a:schemeClr>
                </a:solidFill>
              </a:rPr>
              <a:t>error de varianza muy alto</a:t>
            </a:r>
            <a:r>
              <a:rPr lang="es-ES_tradnl" sz="2400" dirty="0"/>
              <a:t> (ya que dos conjuntos de entrenamiento cualesquiera probablemente darían lugar a modelos muy diferentes).</a:t>
            </a:r>
            <a:r>
              <a:rPr lang="es-ES_tradnl" sz="2400" i="1" dirty="0">
                <a:solidFill>
                  <a:schemeClr val="accent5"/>
                </a:solidFill>
              </a:rPr>
              <a:t> Esto corresponde a un </a:t>
            </a:r>
            <a:r>
              <a:rPr lang="es-ES_tradnl" sz="2400" b="1" i="1" dirty="0">
                <a:solidFill>
                  <a:schemeClr val="accent5"/>
                </a:solidFill>
              </a:rPr>
              <a:t>sobreajuste</a:t>
            </a:r>
            <a:r>
              <a:rPr lang="es-ES_tradnl" sz="2400" dirty="0"/>
              <a:t>.</a:t>
            </a:r>
          </a:p>
        </p:txBody>
      </p:sp>
    </p:spTree>
    <p:extLst>
      <p:ext uri="{BB962C8B-B14F-4D97-AF65-F5344CB8AC3E}">
        <p14:creationId xmlns:p14="http://schemas.microsoft.com/office/powerpoint/2010/main" val="3103748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Si vemos para cada caso, vemos que el modelo lineal, aunque tiene varianza, el error es chico, ya que tiene poca varianza y poco sesgo.</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3050628"/>
            <a:ext cx="11172496" cy="2793124"/>
          </a:xfrm>
          <a:prstGeom prst="rect">
            <a:avLst/>
          </a:prstGeom>
        </p:spPr>
      </p:pic>
    </p:spTree>
    <p:extLst>
      <p:ext uri="{BB962C8B-B14F-4D97-AF65-F5344CB8AC3E}">
        <p14:creationId xmlns:p14="http://schemas.microsoft.com/office/powerpoint/2010/main" val="2860455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Tree>
    <p:extLst>
      <p:ext uri="{BB962C8B-B14F-4D97-AF65-F5344CB8AC3E}">
        <p14:creationId xmlns:p14="http://schemas.microsoft.com/office/powerpoint/2010/main" val="1417745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Estrategias para Disminuir el Riesgo empírico </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8660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8075503" cy="4331351"/>
          </a:xfrm>
        </p:spPr>
        <p:txBody>
          <a:bodyPr>
            <a:normAutofit fontScale="92500" lnSpcReduction="20000"/>
          </a:bodyPr>
          <a:lstStyle/>
          <a:p>
            <a:pPr marL="0" indent="0">
              <a:buNone/>
            </a:pPr>
            <a:r>
              <a:rPr lang="es-ES_tradnl" sz="2400" dirty="0"/>
              <a:t>Pensemos ahora a los modelos como cajas grises, todavía no sabemos cómo funcionan, pero tenemos una idea que tienen parámetros, estos son de dos tipos:</a:t>
            </a:r>
          </a:p>
          <a:p>
            <a:r>
              <a:rPr lang="es-ES_tradnl" sz="2400" b="1" dirty="0">
                <a:solidFill>
                  <a:schemeClr val="accent1">
                    <a:lumMod val="75000"/>
                  </a:schemeClr>
                </a:solidFill>
              </a:rPr>
              <a:t>Parámetros que se entrenan: </a:t>
            </a:r>
            <a:r>
              <a:rPr lang="es-ES_tradnl" sz="2400" dirty="0"/>
              <a:t>Son los parámetros que un modelo aprende cuando lo entrenamos. Principalmente son números como coeficientes de un polinomio o los pesos sinápticos de una red, o variables categóricas en arboles de decisión. Ya vimos que su número debía ser mucho menor que la cantidad de datos de entrenamiento para evitar el sobreajuste. </a:t>
            </a:r>
          </a:p>
          <a:p>
            <a:r>
              <a:rPr lang="es-ES_tradnl" sz="2400" b="1" dirty="0">
                <a:solidFill>
                  <a:schemeClr val="accent1">
                    <a:lumMod val="75000"/>
                  </a:schemeClr>
                </a:solidFill>
              </a:rPr>
              <a:t>Hiper-parámetros: </a:t>
            </a:r>
            <a:r>
              <a:rPr lang="es-ES_tradnl" sz="2400" dirty="0"/>
              <a:t>Son parámetros </a:t>
            </a:r>
            <a:r>
              <a:rPr lang="es-ES_tradnl" sz="2400" i="1" dirty="0"/>
              <a:t>internos</a:t>
            </a:r>
            <a:r>
              <a:rPr lang="es-ES_tradnl" sz="2400" dirty="0"/>
              <a:t> que no dependen de los datos. Estos deben ser definidos previo al entrenar. Por ejemplo, una red neuronal tiene que definirse la función de activación o el orden del polinomio.</a:t>
            </a:r>
          </a:p>
        </p:txBody>
      </p:sp>
      <p:pic>
        <p:nvPicPr>
          <p:cNvPr id="3" name="consola.png" descr="consola.png">
            <a:extLst>
              <a:ext uri="{FF2B5EF4-FFF2-40B4-BE49-F238E27FC236}">
                <a16:creationId xmlns:a16="http://schemas.microsoft.com/office/drawing/2014/main" id="{7C629D33-7D6C-8DE2-925A-660C41F4329D}"/>
              </a:ext>
            </a:extLst>
          </p:cNvPr>
          <p:cNvPicPr>
            <a:picLocks noChangeAspect="1"/>
          </p:cNvPicPr>
          <p:nvPr/>
        </p:nvPicPr>
        <p:blipFill>
          <a:blip r:embed="rId4"/>
          <a:stretch>
            <a:fillRect/>
          </a:stretch>
        </p:blipFill>
        <p:spPr>
          <a:xfrm>
            <a:off x="9073661" y="3077126"/>
            <a:ext cx="2125078" cy="2125078"/>
          </a:xfrm>
          <a:prstGeom prst="rect">
            <a:avLst/>
          </a:prstGeom>
          <a:ln w="12700">
            <a:miter lim="400000"/>
          </a:ln>
        </p:spPr>
      </p:pic>
      <p:sp>
        <p:nvSpPr>
          <p:cNvPr id="4" name="TextBox 3">
            <a:extLst>
              <a:ext uri="{FF2B5EF4-FFF2-40B4-BE49-F238E27FC236}">
                <a16:creationId xmlns:a16="http://schemas.microsoft.com/office/drawing/2014/main" id="{0B069FFE-FCFB-13D4-8FEF-6E0279FF42A7}"/>
              </a:ext>
            </a:extLst>
          </p:cNvPr>
          <p:cNvSpPr txBox="1"/>
          <p:nvPr/>
        </p:nvSpPr>
        <p:spPr>
          <a:xfrm>
            <a:off x="7865281" y="6118007"/>
            <a:ext cx="3726085" cy="307777"/>
          </a:xfrm>
          <a:prstGeom prst="rect">
            <a:avLst/>
          </a:prstGeom>
          <a:noFill/>
        </p:spPr>
        <p:txBody>
          <a:bodyPr wrap="none" rtlCol="0">
            <a:spAutoFit/>
          </a:bodyPr>
          <a:lstStyle/>
          <a:p>
            <a:r>
              <a:rPr lang="en-US" sz="1400" dirty="0" err="1"/>
              <a:t>Consola</a:t>
            </a:r>
            <a:r>
              <a:rPr lang="en-US" sz="1400" dirty="0"/>
              <a:t> </a:t>
            </a:r>
            <a:r>
              <a:rPr lang="en-US" sz="1400" dirty="0" err="1"/>
              <a:t>iconos</a:t>
            </a:r>
            <a:r>
              <a:rPr lang="en-US" sz="1400" dirty="0"/>
              <a:t> </a:t>
            </a:r>
            <a:r>
              <a:rPr lang="en-US" sz="1400" dirty="0" err="1"/>
              <a:t>creados</a:t>
            </a:r>
            <a:r>
              <a:rPr lang="en-US" sz="1400" dirty="0"/>
              <a:t> </a:t>
            </a:r>
            <a:r>
              <a:rPr lang="en-US" sz="1400" dirty="0" err="1"/>
              <a:t>por</a:t>
            </a:r>
            <a:r>
              <a:rPr lang="en-US" sz="1400" dirty="0"/>
              <a:t> </a:t>
            </a:r>
            <a:r>
              <a:rPr lang="en-US" sz="1400" u="sng" dirty="0">
                <a:hlinkClick r:id="rId5"/>
              </a:rPr>
              <a:t>Freepik</a:t>
            </a:r>
            <a:r>
              <a:rPr lang="en-US" sz="1400" dirty="0"/>
              <a:t> - </a:t>
            </a:r>
            <a:r>
              <a:rPr lang="en-US" sz="1400" dirty="0" err="1"/>
              <a:t>Flaticon</a:t>
            </a:r>
            <a:r>
              <a:rPr lang="en-US" sz="1400" dirty="0"/>
              <a:t> </a:t>
            </a:r>
          </a:p>
        </p:txBody>
      </p:sp>
    </p:spTree>
    <p:extLst>
      <p:ext uri="{BB962C8B-B14F-4D97-AF65-F5344CB8AC3E}">
        <p14:creationId xmlns:p14="http://schemas.microsoft.com/office/powerpoint/2010/main" val="1853243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8" name="Picture 7" descr="A blue line with a point pointing to the point&#10;&#10;Description automatically generated">
            <a:extLst>
              <a:ext uri="{FF2B5EF4-FFF2-40B4-BE49-F238E27FC236}">
                <a16:creationId xmlns:a16="http://schemas.microsoft.com/office/drawing/2014/main" id="{6EE04E3C-17EF-1FD0-5E54-709945573519}"/>
              </a:ext>
            </a:extLst>
          </p:cNvPr>
          <p:cNvPicPr>
            <a:picLocks noChangeAspect="1"/>
          </p:cNvPicPr>
          <p:nvPr/>
        </p:nvPicPr>
        <p:blipFill>
          <a:blip r:embed="rId3"/>
          <a:stretch>
            <a:fillRect/>
          </a:stretch>
        </p:blipFill>
        <p:spPr>
          <a:xfrm>
            <a:off x="2985246" y="2446599"/>
            <a:ext cx="6353442" cy="3489305"/>
          </a:xfrm>
          <a:prstGeom prst="rect">
            <a:avLst/>
          </a:prstGeom>
        </p:spPr>
      </p:pic>
    </p:spTree>
    <p:extLst>
      <p:ext uri="{BB962C8B-B14F-4D97-AF65-F5344CB8AC3E}">
        <p14:creationId xmlns:p14="http://schemas.microsoft.com/office/powerpoint/2010/main" val="375149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5255110" y="1856089"/>
            <a:ext cx="6136790" cy="4331351"/>
          </a:xfrm>
        </p:spPr>
        <p:txBody>
          <a:bodyPr>
            <a:normAutofit lnSpcReduction="10000"/>
          </a:bodyPr>
          <a:lstStyle/>
          <a:p>
            <a:pPr marL="0" indent="0">
              <a:buNone/>
            </a:pPr>
            <a:r>
              <a:rPr lang="es-ES_tradnl" sz="2400" dirty="0"/>
              <a:t>Elegir estos hiper-parámetros es un desafío importante, ya que, para tener el mejor modelo, deberíamos saber de ante-mano, pero para saberlo, debemos entrenar. </a:t>
            </a:r>
          </a:p>
          <a:p>
            <a:pPr marL="0" indent="0">
              <a:buNone/>
            </a:pPr>
            <a:r>
              <a:rPr lang="es-ES_tradnl" sz="2400" dirty="0"/>
              <a:t>Entonces lo que se hace es entrenar muchos modelos con diferentes </a:t>
            </a:r>
            <a:r>
              <a:rPr lang="es-ES_tradnl" sz="2400" dirty="0" err="1"/>
              <a:t>hiperparámetros</a:t>
            </a:r>
            <a:r>
              <a:rPr lang="es-ES_tradnl" sz="2400" dirty="0"/>
              <a:t>, y ver cuál es el mejor. </a:t>
            </a:r>
          </a:p>
          <a:p>
            <a:pPr marL="0" indent="0">
              <a:buNone/>
            </a:pPr>
            <a:r>
              <a:rPr lang="es-ES_tradnl" sz="2400" dirty="0"/>
              <a:t>¡Pero si usamos al </a:t>
            </a:r>
            <a:r>
              <a:rPr lang="es-ES_tradnl" sz="2400" b="1" dirty="0">
                <a:solidFill>
                  <a:schemeClr val="accent1">
                    <a:lumMod val="75000"/>
                  </a:schemeClr>
                </a:solidFill>
              </a:rPr>
              <a:t>set de evaluación</a:t>
            </a:r>
            <a:r>
              <a:rPr lang="es-ES_tradnl" sz="2400" dirty="0"/>
              <a:t>, vamos a encontrar el mejor para este con riesgo de que </a:t>
            </a:r>
            <a:r>
              <a:rPr lang="es-ES_tradnl" sz="2400" b="1" dirty="0">
                <a:solidFill>
                  <a:srgbClr val="FF0000"/>
                </a:solidFill>
              </a:rPr>
              <a:t>no </a:t>
            </a:r>
            <a:r>
              <a:rPr lang="es-ES_tradnl" sz="2400" b="1" dirty="0" err="1">
                <a:solidFill>
                  <a:srgbClr val="FF0000"/>
                </a:solidFill>
              </a:rPr>
              <a:t>generalizemos</a:t>
            </a:r>
            <a:r>
              <a:rPr lang="es-ES_tradnl" sz="2400" dirty="0"/>
              <a:t>! </a:t>
            </a:r>
          </a:p>
        </p:txBody>
      </p:sp>
      <p:pic>
        <p:nvPicPr>
          <p:cNvPr id="8" name="Picture 7" descr="A drawing of a snake with a red and green tail&#10;&#10;Description automatically generated">
            <a:extLst>
              <a:ext uri="{FF2B5EF4-FFF2-40B4-BE49-F238E27FC236}">
                <a16:creationId xmlns:a16="http://schemas.microsoft.com/office/drawing/2014/main" id="{D83BD779-0261-A09E-49B0-CC01CDF9DADB}"/>
              </a:ext>
            </a:extLst>
          </p:cNvPr>
          <p:cNvPicPr>
            <a:picLocks noChangeAspect="1"/>
          </p:cNvPicPr>
          <p:nvPr/>
        </p:nvPicPr>
        <p:blipFill>
          <a:blip r:embed="rId4"/>
          <a:stretch>
            <a:fillRect/>
          </a:stretch>
        </p:blipFill>
        <p:spPr>
          <a:xfrm>
            <a:off x="1072873" y="1993519"/>
            <a:ext cx="3810000" cy="3784600"/>
          </a:xfrm>
          <a:prstGeom prst="rect">
            <a:avLst/>
          </a:prstGeom>
        </p:spPr>
      </p:pic>
    </p:spTree>
    <p:extLst>
      <p:ext uri="{BB962C8B-B14F-4D97-AF65-F5344CB8AC3E}">
        <p14:creationId xmlns:p14="http://schemas.microsoft.com/office/powerpoint/2010/main" val="27028586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Entonces debemos usar un tercer </a:t>
            </a:r>
            <a:r>
              <a:rPr lang="es-ES_tradnl" sz="2400" dirty="0" err="1"/>
              <a:t>dataset</a:t>
            </a:r>
            <a:r>
              <a:rPr lang="es-ES_tradnl" sz="2400" dirty="0"/>
              <a:t> que sacamos del de entrenamiento, llamado </a:t>
            </a:r>
            <a:r>
              <a:rPr lang="es-ES_tradnl" sz="2400" b="1" dirty="0">
                <a:solidFill>
                  <a:schemeClr val="accent1">
                    <a:lumMod val="75000"/>
                  </a:schemeClr>
                </a:solidFill>
              </a:rPr>
              <a:t>set de validación</a:t>
            </a:r>
            <a:r>
              <a:rPr lang="es-ES_tradnl" sz="2400" dirty="0"/>
              <a:t>. </a:t>
            </a:r>
          </a:p>
          <a:p>
            <a:r>
              <a:rPr lang="es-ES_tradnl" sz="2400" dirty="0"/>
              <a:t>Este set nos permite evaluar diferentes valores de hiper-parámetros</a:t>
            </a:r>
          </a:p>
          <a:p>
            <a:r>
              <a:rPr lang="es-ES_tradnl" sz="2400" dirty="0"/>
              <a:t>Ver si el modelo está </a:t>
            </a:r>
            <a:r>
              <a:rPr lang="es-ES_tradnl" sz="2400" dirty="0" err="1"/>
              <a:t>sobre-ajustando</a:t>
            </a:r>
            <a:r>
              <a:rPr lang="es-ES_tradnl" sz="2400" dirty="0"/>
              <a:t>.</a:t>
            </a:r>
          </a:p>
          <a:p>
            <a:r>
              <a:rPr lang="es-ES_tradnl" sz="2400" dirty="0"/>
              <a:t>Evaluar el modelo mientras aprende. En Deep </a:t>
            </a:r>
            <a:r>
              <a:rPr lang="es-ES_tradnl" sz="2400" dirty="0" err="1"/>
              <a:t>Learning</a:t>
            </a:r>
            <a:r>
              <a:rPr lang="es-ES_tradnl" sz="2400" dirty="0"/>
              <a:t> es normal usarlo para evaluar en el medio, el entrenamiento de estar redes es con gradiente descendiente, y es importante ver cada cierta iteración cómo evoluciona.</a:t>
            </a:r>
          </a:p>
          <a:p>
            <a:pPr marL="0" indent="0">
              <a:buNone/>
            </a:pPr>
            <a:r>
              <a:rPr lang="es-ES_tradnl" sz="2400" dirty="0"/>
              <a:t>Con este set evitamos usar el de evaluación y </a:t>
            </a:r>
            <a:r>
              <a:rPr lang="es-ES_tradnl" sz="2400" i="1" dirty="0"/>
              <a:t>“hacer trampa”.</a:t>
            </a:r>
          </a:p>
          <a:p>
            <a:pPr marL="0" indent="0">
              <a:buNone/>
            </a:pPr>
            <a:endParaRPr lang="es-ES_tradnl" sz="2400" dirty="0"/>
          </a:p>
        </p:txBody>
      </p:sp>
    </p:spTree>
    <p:extLst>
      <p:ext uri="{BB962C8B-B14F-4D97-AF65-F5344CB8AC3E}">
        <p14:creationId xmlns:p14="http://schemas.microsoft.com/office/powerpoint/2010/main" val="134835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Esto mejora la generalización, pero es muy sensible a la selección del conjunto de validación. Además, quitamos datos que nos podría haber servido para entrenar.</a:t>
            </a:r>
          </a:p>
          <a:p>
            <a:pPr marL="0" indent="0">
              <a:buNone/>
            </a:pPr>
            <a:r>
              <a:rPr lang="es-ES_tradnl" sz="2400" dirty="0"/>
              <a:t>Una estrategia que nos evita esto es usar </a:t>
            </a:r>
            <a:r>
              <a:rPr lang="es-ES_tradnl" sz="2400" b="1" dirty="0">
                <a:solidFill>
                  <a:schemeClr val="accent1">
                    <a:lumMod val="75000"/>
                  </a:schemeClr>
                </a:solidFill>
              </a:rPr>
              <a:t>Validación cruzada</a:t>
            </a:r>
            <a:r>
              <a:rPr lang="es-ES_tradnl" sz="2400" dirty="0"/>
              <a:t>.</a:t>
            </a:r>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1842016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2"/>
            <a:ext cx="10591800" cy="4042117"/>
          </a:xfrm>
        </p:spPr>
        <p:txBody>
          <a:bodyPr>
            <a:normAutofit fontScale="85000" lnSpcReduction="20000"/>
          </a:bodyPr>
          <a:lstStyle/>
          <a:p>
            <a:pPr marL="0" indent="0">
              <a:buNone/>
            </a:pPr>
            <a:r>
              <a:rPr lang="es-ES_tradnl" sz="2400" dirty="0"/>
              <a:t>La más conocida es </a:t>
            </a:r>
            <a:r>
              <a:rPr lang="es-ES_tradnl" sz="2400" b="1" dirty="0">
                <a:solidFill>
                  <a:schemeClr val="accent2">
                    <a:lumMod val="75000"/>
                  </a:schemeClr>
                </a:solidFill>
              </a:rPr>
              <a:t>Validación cruzada K-</a:t>
            </a:r>
            <a:r>
              <a:rPr lang="es-ES_tradnl" sz="2400" b="1" dirty="0" err="1">
                <a:solidFill>
                  <a:schemeClr val="accent2">
                    <a:lumMod val="75000"/>
                  </a:schemeClr>
                </a:solidFill>
              </a:rPr>
              <a:t>Fold</a:t>
            </a:r>
            <a:r>
              <a:rPr lang="es-ES_tradnl" sz="2400" dirty="0"/>
              <a:t>.</a:t>
            </a:r>
          </a:p>
          <a:p>
            <a:pPr marL="0" indent="0">
              <a:buNone/>
            </a:pPr>
            <a:r>
              <a:rPr lang="es-ES_tradnl" sz="24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t> </a:t>
            </a:r>
          </a:p>
          <a:p>
            <a:pPr marL="0" indent="0">
              <a:buNone/>
            </a:pPr>
            <a:endParaRPr lang="es-ES_tradnl" sz="2400" dirty="0"/>
          </a:p>
          <a:p>
            <a:pPr marL="0" indent="0">
              <a:buNone/>
            </a:pPr>
            <a:endParaRPr lang="es-ES_tradnl" sz="2400" dirty="0"/>
          </a:p>
        </p:txBody>
      </p:sp>
      <p:pic>
        <p:nvPicPr>
          <p:cNvPr id="3" name="g10810.png" descr="g10810.png">
            <a:extLst>
              <a:ext uri="{FF2B5EF4-FFF2-40B4-BE49-F238E27FC236}">
                <a16:creationId xmlns:a16="http://schemas.microsoft.com/office/drawing/2014/main" id="{3498FBF4-86F7-E3A8-566A-38C0369759BC}"/>
              </a:ext>
            </a:extLst>
          </p:cNvPr>
          <p:cNvPicPr>
            <a:picLocks noChangeAspect="1"/>
          </p:cNvPicPr>
          <p:nvPr/>
        </p:nvPicPr>
        <p:blipFill rotWithShape="1">
          <a:blip r:embed="rId4"/>
          <a:srcRect b="35808"/>
          <a:stretch/>
        </p:blipFill>
        <p:spPr>
          <a:xfrm>
            <a:off x="715383" y="3848790"/>
            <a:ext cx="10800603" cy="1748692"/>
          </a:xfrm>
          <a:prstGeom prst="rect">
            <a:avLst/>
          </a:prstGeom>
          <a:ln w="12700">
            <a:miter lim="400000"/>
          </a:ln>
        </p:spPr>
      </p:pic>
      <p:sp>
        <p:nvSpPr>
          <p:cNvPr id="10" name="TextBox 9">
            <a:extLst>
              <a:ext uri="{FF2B5EF4-FFF2-40B4-BE49-F238E27FC236}">
                <a16:creationId xmlns:a16="http://schemas.microsoft.com/office/drawing/2014/main" id="{715BDC99-CE3B-7927-6A6F-437B934D96A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spTree>
    <p:extLst>
      <p:ext uri="{BB962C8B-B14F-4D97-AF65-F5344CB8AC3E}">
        <p14:creationId xmlns:p14="http://schemas.microsoft.com/office/powerpoint/2010/main" val="3363890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01362"/>
            <a:ext cx="10591800" cy="4086078"/>
          </a:xfrm>
        </p:spPr>
        <p:txBody>
          <a:bodyPr>
            <a:normAutofit fontScale="92500" lnSpcReduction="20000"/>
          </a:bodyPr>
          <a:lstStyle/>
          <a:p>
            <a:pPr marL="0" indent="0">
              <a:buNone/>
            </a:pPr>
            <a:r>
              <a:rPr lang="es-ES_tradnl" sz="2400" dirty="0">
                <a:solidFill>
                  <a:srgbClr val="00B050"/>
                </a:solidFill>
              </a:rPr>
              <a:t>Beneficios</a:t>
            </a:r>
            <a:r>
              <a:rPr lang="es-ES_tradnl" sz="2400" dirty="0"/>
              <a:t>:</a:t>
            </a:r>
          </a:p>
          <a:p>
            <a:r>
              <a:rPr lang="es-ES_tradnl" sz="2400" dirty="0"/>
              <a:t>Estrategia sistemática para encontrar los </a:t>
            </a:r>
            <a:r>
              <a:rPr lang="es-ES_tradnl" sz="2400" dirty="0" err="1"/>
              <a:t>hiperparámetros</a:t>
            </a:r>
            <a:r>
              <a:rPr lang="es-ES_tradnl" sz="2400" dirty="0"/>
              <a:t>,</a:t>
            </a:r>
          </a:p>
          <a:p>
            <a:r>
              <a:rPr lang="es-ES_tradnl" sz="2400" dirty="0"/>
              <a:t>Nos permite evaluar al menos una vez cada punto de entrenamiento</a:t>
            </a:r>
          </a:p>
          <a:p>
            <a:r>
              <a:rPr lang="es-ES_tradnl" sz="2400" dirty="0"/>
              <a:t>Nos permite evaluar problemas de sobreajuste </a:t>
            </a:r>
          </a:p>
          <a:p>
            <a:r>
              <a:rPr lang="es-ES_tradnl" sz="2400" dirty="0"/>
              <a:t>Sin tocar el conjunto de testeo.</a:t>
            </a:r>
            <a:br>
              <a:rPr lang="es-ES_tradnl" sz="2400" dirty="0"/>
            </a:br>
            <a:endParaRPr lang="es-ES_tradnl" sz="2400" dirty="0"/>
          </a:p>
          <a:p>
            <a:pPr marL="0" indent="0">
              <a:buNone/>
            </a:pPr>
            <a:r>
              <a:rPr lang="es-ES_tradnl" sz="2400" dirty="0">
                <a:solidFill>
                  <a:srgbClr val="FF0000"/>
                </a:solidFill>
              </a:rPr>
              <a:t>Desventaja</a:t>
            </a:r>
            <a:r>
              <a:rPr lang="es-ES_tradnl" sz="2400" dirty="0"/>
              <a:t>:</a:t>
            </a:r>
          </a:p>
          <a:p>
            <a:r>
              <a:rPr lang="es-ES_tradnl" sz="2400" dirty="0"/>
              <a:t>Es un proceso muy lento. Cada modelo se debe entrenar K veces.</a:t>
            </a:r>
            <a:br>
              <a:rPr lang="es-ES_tradnl" sz="2400" dirty="0"/>
            </a:br>
            <a:endParaRPr lang="es-ES_tradnl" sz="2400" dirty="0"/>
          </a:p>
          <a:p>
            <a:pPr marL="0" indent="0">
              <a:buNone/>
            </a:pPr>
            <a:r>
              <a:rPr lang="es-ES_tradnl" sz="2400" i="1" dirty="0"/>
              <a:t>En procesos lentos y con set de entrenamientos muy grandes, conviene usar un set de validación</a:t>
            </a:r>
            <a:r>
              <a:rPr lang="es-ES_tradnl" sz="2400" dirty="0"/>
              <a:t>.</a:t>
            </a:r>
          </a:p>
          <a:p>
            <a:pPr marL="0" indent="0">
              <a:buNone/>
            </a:pPr>
            <a:endParaRPr lang="es-ES_tradnl" sz="2400" dirty="0"/>
          </a:p>
          <a:p>
            <a:pPr marL="0" indent="0">
              <a:buNone/>
            </a:pPr>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C01EBE82-73A4-27DC-3FC4-03FF8335D9DB}"/>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 K-</a:t>
            </a:r>
            <a:r>
              <a:rPr lang="es-ES_tradnl" sz="2400" dirty="0" err="1">
                <a:latin typeface="+mj-lt"/>
              </a:rPr>
              <a:t>Fold</a:t>
            </a:r>
            <a:r>
              <a:rPr lang="es-ES_tradnl" sz="2400" dirty="0">
                <a:latin typeface="+mj-lt"/>
              </a:rPr>
              <a:t>.</a:t>
            </a:r>
          </a:p>
        </p:txBody>
      </p:sp>
    </p:spTree>
    <p:extLst>
      <p:ext uri="{BB962C8B-B14F-4D97-AF65-F5344CB8AC3E}">
        <p14:creationId xmlns:p14="http://schemas.microsoft.com/office/powerpoint/2010/main" val="1568404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145324"/>
            <a:ext cx="7367954" cy="3701562"/>
          </a:xfrm>
        </p:spPr>
        <p:txBody>
          <a:bodyPr>
            <a:normAutofit fontScale="77500" lnSpcReduction="20000"/>
          </a:bodyPr>
          <a:lstStyle/>
          <a:p>
            <a:pPr marL="0" indent="0">
              <a:buNone/>
            </a:pPr>
            <a:r>
              <a:rPr lang="es-ES_tradnl" sz="2400" dirty="0"/>
              <a:t>La estrategia anterior versa sobre los datos, pero también podemos trabajar sobre los modelos. Una forma es usando </a:t>
            </a:r>
            <a:r>
              <a:rPr lang="es-ES_tradnl" sz="2400" b="1" dirty="0">
                <a:solidFill>
                  <a:schemeClr val="accent3">
                    <a:lumMod val="75000"/>
                  </a:schemeClr>
                </a:solidFill>
              </a:rPr>
              <a:t>métodos de regularización</a:t>
            </a:r>
            <a:r>
              <a:rPr lang="es-ES_tradnl" sz="2400" dirty="0"/>
              <a:t>.</a:t>
            </a:r>
          </a:p>
          <a:p>
            <a:pPr marL="0" indent="0">
              <a:buNone/>
            </a:pPr>
            <a:r>
              <a:rPr lang="es-ES_tradnl" sz="2400" dirty="0"/>
              <a:t>La </a:t>
            </a:r>
            <a:r>
              <a:rPr lang="es-ES_tradnl" sz="2400" b="1" dirty="0">
                <a:solidFill>
                  <a:schemeClr val="accent6">
                    <a:lumMod val="60000"/>
                    <a:lumOff val="40000"/>
                  </a:schemeClr>
                </a:solidFill>
              </a:rPr>
              <a:t>regularización</a:t>
            </a:r>
            <a:r>
              <a:rPr lang="es-ES_tradnl" sz="2400" dirty="0"/>
              <a:t> es un método que nos permite restringir el proceso de estimación, se usa para evitar un posible sobre ajuste del modelo (</a:t>
            </a:r>
            <a:r>
              <a:rPr lang="es-ES_tradnl" sz="2400" dirty="0" err="1"/>
              <a:t>overfitting</a:t>
            </a:r>
            <a:r>
              <a:rPr lang="es-ES_tradnl" sz="2400" dirty="0"/>
              <a:t>).</a:t>
            </a:r>
          </a:p>
          <a:p>
            <a:pPr marL="0" indent="0">
              <a:buNone/>
            </a:pPr>
            <a:r>
              <a:rPr lang="es-ES_tradnl" sz="2400" dirty="0"/>
              <a:t>La forma en que funciona esto es restringiendo que valores pueden adoptar los parámetros de entrenamiento del modelo o achicándolos. </a:t>
            </a:r>
          </a:p>
          <a:p>
            <a:pPr marL="0" indent="0">
              <a:buNone/>
            </a:pPr>
            <a:r>
              <a:rPr lang="es-ES_tradnl" sz="2400" dirty="0"/>
              <a:t>Lo que buscamos en ese caso, es reducir el </a:t>
            </a:r>
            <a:r>
              <a:rPr lang="es-ES_tradnl" sz="2400" b="1" dirty="0">
                <a:solidFill>
                  <a:srgbClr val="00B050"/>
                </a:solidFill>
              </a:rPr>
              <a:t>error de varianza</a:t>
            </a:r>
            <a:r>
              <a:rPr lang="es-ES_tradnl" sz="2400" dirty="0"/>
              <a:t>, ya que el modelo no se va a poder mover tan libremente, pero aumentamos el </a:t>
            </a:r>
            <a:r>
              <a:rPr lang="es-ES_tradnl" sz="2400" b="1" dirty="0">
                <a:solidFill>
                  <a:srgbClr val="FF0000"/>
                </a:solidFill>
              </a:rPr>
              <a:t>error de sesgo</a:t>
            </a:r>
            <a:r>
              <a:rPr lang="es-ES_tradnl" sz="2400" dirty="0"/>
              <a:t>, pero de tan suerte que lo que disminuye la varianza es mayor al aumento del sesgo.</a:t>
            </a:r>
          </a:p>
          <a:p>
            <a:pPr marL="0" indent="0">
              <a:buNone/>
            </a:pPr>
            <a:endParaRPr lang="es-ES_tradnl" sz="2400" dirty="0"/>
          </a:p>
          <a:p>
            <a:pPr marL="0" indent="0">
              <a:buNone/>
            </a:pPr>
            <a:endParaRPr lang="es-ES_tradnl" sz="2400" dirty="0"/>
          </a:p>
          <a:p>
            <a:pPr marL="0" indent="0">
              <a:buNone/>
            </a:pPr>
            <a:endParaRPr lang="es-ES_tradnl" sz="2400" dirty="0"/>
          </a:p>
        </p:txBody>
      </p:sp>
      <p:pic>
        <p:nvPicPr>
          <p:cNvPr id="3" name="Picture 2" descr="A graph of a function&#10;&#10;Description automatically generated">
            <a:extLst>
              <a:ext uri="{FF2B5EF4-FFF2-40B4-BE49-F238E27FC236}">
                <a16:creationId xmlns:a16="http://schemas.microsoft.com/office/drawing/2014/main" id="{F1AE87FA-DAD8-3EDB-E2AF-6152A7A256C3}"/>
              </a:ext>
            </a:extLst>
          </p:cNvPr>
          <p:cNvPicPr>
            <a:picLocks noChangeAspect="1"/>
          </p:cNvPicPr>
          <p:nvPr/>
        </p:nvPicPr>
        <p:blipFill>
          <a:blip r:embed="rId4"/>
          <a:stretch>
            <a:fillRect/>
          </a:stretch>
        </p:blipFill>
        <p:spPr>
          <a:xfrm>
            <a:off x="8584687" y="1772122"/>
            <a:ext cx="2634426" cy="4155560"/>
          </a:xfrm>
          <a:prstGeom prst="rect">
            <a:avLst/>
          </a:prstGeom>
        </p:spPr>
      </p:pic>
      <p:sp>
        <p:nvSpPr>
          <p:cNvPr id="4" name="TextBox 3">
            <a:extLst>
              <a:ext uri="{FF2B5EF4-FFF2-40B4-BE49-F238E27FC236}">
                <a16:creationId xmlns:a16="http://schemas.microsoft.com/office/drawing/2014/main" id="{C29757C7-6482-1C8A-B581-B1FE1F96211F}"/>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spTree>
    <p:extLst>
      <p:ext uri="{BB962C8B-B14F-4D97-AF65-F5344CB8AC3E}">
        <p14:creationId xmlns:p14="http://schemas.microsoft.com/office/powerpoint/2010/main" val="4012964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145324"/>
            <a:ext cx="7367954" cy="3701562"/>
          </a:xfrm>
        </p:spPr>
        <p:txBody>
          <a:bodyPr>
            <a:normAutofit fontScale="77500" lnSpcReduction="20000"/>
          </a:bodyPr>
          <a:lstStyle/>
          <a:p>
            <a:pPr marL="0" indent="0">
              <a:buNone/>
            </a:pPr>
            <a:r>
              <a:rPr lang="es-ES_tradnl" sz="2400" dirty="0"/>
              <a:t>La estrategia anterior versa sobre los datos, pero también podemos trabajar sobre los modelos. Una forma es usando </a:t>
            </a:r>
            <a:r>
              <a:rPr lang="es-ES_tradnl" sz="2400" b="1" dirty="0">
                <a:solidFill>
                  <a:schemeClr val="accent3">
                    <a:lumMod val="75000"/>
                  </a:schemeClr>
                </a:solidFill>
              </a:rPr>
              <a:t>métodos de regularización</a:t>
            </a:r>
            <a:r>
              <a:rPr lang="es-ES_tradnl" sz="2400" dirty="0"/>
              <a:t>.</a:t>
            </a:r>
          </a:p>
          <a:p>
            <a:pPr marL="0" indent="0">
              <a:buNone/>
            </a:pPr>
            <a:r>
              <a:rPr lang="es-ES_tradnl" sz="2400" dirty="0"/>
              <a:t>La </a:t>
            </a:r>
            <a:r>
              <a:rPr lang="es-ES_tradnl" sz="2400" b="1" dirty="0">
                <a:solidFill>
                  <a:schemeClr val="accent6">
                    <a:lumMod val="60000"/>
                    <a:lumOff val="40000"/>
                  </a:schemeClr>
                </a:solidFill>
              </a:rPr>
              <a:t>regularización</a:t>
            </a:r>
            <a:r>
              <a:rPr lang="es-ES_tradnl" sz="2400" dirty="0"/>
              <a:t> es un método que nos permite restringir el proceso de estimación, se usa para evitar un posible sobre ajuste del modelo (</a:t>
            </a:r>
            <a:r>
              <a:rPr lang="es-ES_tradnl" sz="2400" dirty="0" err="1"/>
              <a:t>overfitting</a:t>
            </a:r>
            <a:r>
              <a:rPr lang="es-ES_tradnl" sz="2400" dirty="0"/>
              <a:t>).</a:t>
            </a:r>
          </a:p>
          <a:p>
            <a:pPr marL="0" indent="0">
              <a:buNone/>
            </a:pPr>
            <a:r>
              <a:rPr lang="es-ES_tradnl" sz="2400" dirty="0"/>
              <a:t>La forma en que funciona esto es restringiendo que valores pueden adoptar los parámetros de entrenamiento del modelo o achicándolos. </a:t>
            </a:r>
          </a:p>
          <a:p>
            <a:pPr marL="0" indent="0">
              <a:buNone/>
            </a:pPr>
            <a:r>
              <a:rPr lang="es-ES_tradnl" sz="2400" dirty="0"/>
              <a:t>Lo que buscamos en ese caso, es reducir el </a:t>
            </a:r>
            <a:r>
              <a:rPr lang="es-ES_tradnl" sz="2400" b="1" dirty="0">
                <a:solidFill>
                  <a:srgbClr val="00B050"/>
                </a:solidFill>
              </a:rPr>
              <a:t>error de varianza</a:t>
            </a:r>
            <a:r>
              <a:rPr lang="es-ES_tradnl" sz="2400" dirty="0"/>
              <a:t>, ya que el modelo no se va a poder mover tan libremente, pero aumentamos el </a:t>
            </a:r>
            <a:r>
              <a:rPr lang="es-ES_tradnl" sz="2400" b="1" dirty="0">
                <a:solidFill>
                  <a:srgbClr val="FF0000"/>
                </a:solidFill>
              </a:rPr>
              <a:t>error de sesgo</a:t>
            </a:r>
            <a:r>
              <a:rPr lang="es-ES_tradnl" sz="2400" dirty="0"/>
              <a:t>, pero de tan suerte que lo que disminuye la varianza es mayor al aumento del sesgo.</a:t>
            </a:r>
          </a:p>
          <a:p>
            <a:pPr marL="0" indent="0">
              <a:buNone/>
            </a:pPr>
            <a:endParaRPr lang="es-ES_tradnl" sz="2400" dirty="0"/>
          </a:p>
          <a:p>
            <a:pPr marL="0" indent="0">
              <a:buNone/>
            </a:pPr>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C29757C7-6482-1C8A-B581-B1FE1F96211F}"/>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8" name="Picture 7">
            <a:extLst>
              <a:ext uri="{FF2B5EF4-FFF2-40B4-BE49-F238E27FC236}">
                <a16:creationId xmlns:a16="http://schemas.microsoft.com/office/drawing/2014/main" id="{8F3C1167-962A-C5A4-11D6-194D60323256}"/>
              </a:ext>
            </a:extLst>
          </p:cNvPr>
          <p:cNvPicPr>
            <a:picLocks noChangeAspect="1"/>
          </p:cNvPicPr>
          <p:nvPr/>
        </p:nvPicPr>
        <p:blipFill>
          <a:blip r:embed="rId4"/>
          <a:srcRect/>
          <a:stretch/>
        </p:blipFill>
        <p:spPr>
          <a:xfrm>
            <a:off x="8016033" y="2628068"/>
            <a:ext cx="3527889" cy="2736074"/>
          </a:xfrm>
          <a:prstGeom prst="rect">
            <a:avLst/>
          </a:prstGeom>
        </p:spPr>
      </p:pic>
    </p:spTree>
    <p:extLst>
      <p:ext uri="{BB962C8B-B14F-4D97-AF65-F5344CB8AC3E}">
        <p14:creationId xmlns:p14="http://schemas.microsoft.com/office/powerpoint/2010/main" val="1396383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clasificación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3804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dirty="0"/>
              <a:t>Supongamos que tenemos un modelo de clasificación encargado de medir si un correo es SPAM o no: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r>
              <a:rPr lang="es-ES_tradnl" dirty="0"/>
              <a:t>¿Como medimos la calidad de este clasificador? ¿Como sé que funciona bien?</a:t>
            </a:r>
          </a:p>
          <a:p>
            <a:pPr marL="0" indent="0">
              <a:buNone/>
            </a:pPr>
            <a:endParaRPr lang="es-ES_tradnl" sz="2400" dirty="0"/>
          </a:p>
          <a:p>
            <a:pPr marL="0" indent="0">
              <a:buNone/>
            </a:pPr>
            <a:endParaRPr lang="es-ES_tradnl" sz="2400" dirty="0"/>
          </a:p>
          <a:p>
            <a:pPr marL="0" indent="0">
              <a:buNone/>
            </a:pPr>
            <a:endParaRPr lang="es-ES_tradnl" sz="2400" dirty="0"/>
          </a:p>
        </p:txBody>
      </p:sp>
      <p:grpSp>
        <p:nvGrpSpPr>
          <p:cNvPr id="28" name="Group 27">
            <a:extLst>
              <a:ext uri="{FF2B5EF4-FFF2-40B4-BE49-F238E27FC236}">
                <a16:creationId xmlns:a16="http://schemas.microsoft.com/office/drawing/2014/main" id="{8D94AD02-D655-852E-C15C-D6206D720F99}"/>
              </a:ext>
            </a:extLst>
          </p:cNvPr>
          <p:cNvGrpSpPr/>
          <p:nvPr/>
        </p:nvGrpSpPr>
        <p:grpSpPr>
          <a:xfrm>
            <a:off x="3678116" y="2848140"/>
            <a:ext cx="5535253" cy="2181062"/>
            <a:chOff x="2878015" y="2821761"/>
            <a:chExt cx="7466519" cy="2942041"/>
          </a:xfrm>
        </p:grpSpPr>
        <p:pic>
          <p:nvPicPr>
            <p:cNvPr id="10" name="Graphic 9" descr="Envelope with solid fill">
              <a:extLst>
                <a:ext uri="{FF2B5EF4-FFF2-40B4-BE49-F238E27FC236}">
                  <a16:creationId xmlns:a16="http://schemas.microsoft.com/office/drawing/2014/main" id="{0245D576-1911-C4D9-D228-7B7C9FE157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8015" y="3650475"/>
              <a:ext cx="914400" cy="914400"/>
            </a:xfrm>
            <a:prstGeom prst="rect">
              <a:avLst/>
            </a:prstGeom>
          </p:spPr>
        </p:pic>
        <p:sp>
          <p:nvSpPr>
            <p:cNvPr id="11" name="Rounded Rectangle 10">
              <a:extLst>
                <a:ext uri="{FF2B5EF4-FFF2-40B4-BE49-F238E27FC236}">
                  <a16:creationId xmlns:a16="http://schemas.microsoft.com/office/drawing/2014/main" id="{703DCE1E-0FAB-014C-2B45-677D81ACF20B}"/>
                </a:ext>
              </a:extLst>
            </p:cNvPr>
            <p:cNvSpPr/>
            <p:nvPr/>
          </p:nvSpPr>
          <p:spPr>
            <a:xfrm>
              <a:off x="4863429" y="3373518"/>
              <a:ext cx="2270303" cy="146831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Clasificador</a:t>
              </a:r>
            </a:p>
          </p:txBody>
        </p:sp>
        <p:cxnSp>
          <p:nvCxnSpPr>
            <p:cNvPr id="13" name="Straight Arrow Connector 12">
              <a:extLst>
                <a:ext uri="{FF2B5EF4-FFF2-40B4-BE49-F238E27FC236}">
                  <a16:creationId xmlns:a16="http://schemas.microsoft.com/office/drawing/2014/main" id="{96A25A7A-51FC-F654-80AD-6A7D5D02036A}"/>
                </a:ext>
              </a:extLst>
            </p:cNvPr>
            <p:cNvCxnSpPr>
              <a:cxnSpLocks/>
            </p:cNvCxnSpPr>
            <p:nvPr/>
          </p:nvCxnSpPr>
          <p:spPr>
            <a:xfrm>
              <a:off x="3719146" y="4107674"/>
              <a:ext cx="114428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6" name="Graphic 15" descr="Devil face with solid fill with solid fill">
              <a:extLst>
                <a:ext uri="{FF2B5EF4-FFF2-40B4-BE49-F238E27FC236}">
                  <a16:creationId xmlns:a16="http://schemas.microsoft.com/office/drawing/2014/main" id="{E0E90E06-3483-6B39-4AF4-8AB813D3D5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55724" y="4537928"/>
              <a:ext cx="914400" cy="914400"/>
            </a:xfrm>
            <a:prstGeom prst="rect">
              <a:avLst/>
            </a:prstGeom>
          </p:spPr>
        </p:pic>
        <p:pic>
          <p:nvPicPr>
            <p:cNvPr id="20" name="Graphic 19" descr="Sunglasses face with solid fill with solid fill">
              <a:extLst>
                <a:ext uri="{FF2B5EF4-FFF2-40B4-BE49-F238E27FC236}">
                  <a16:creationId xmlns:a16="http://schemas.microsoft.com/office/drawing/2014/main" id="{6DE9888D-267D-8CD4-CEAA-CCF549D87E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55724" y="2821761"/>
              <a:ext cx="914400" cy="914400"/>
            </a:xfrm>
            <a:prstGeom prst="rect">
              <a:avLst/>
            </a:prstGeom>
          </p:spPr>
        </p:pic>
        <p:sp>
          <p:nvSpPr>
            <p:cNvPr id="21" name="TextBox 20">
              <a:extLst>
                <a:ext uri="{FF2B5EF4-FFF2-40B4-BE49-F238E27FC236}">
                  <a16:creationId xmlns:a16="http://schemas.microsoft.com/office/drawing/2014/main" id="{32EB4B67-ECF2-4AF8-D54C-C129F98083A7}"/>
                </a:ext>
              </a:extLst>
            </p:cNvPr>
            <p:cNvSpPr txBox="1"/>
            <p:nvPr/>
          </p:nvSpPr>
          <p:spPr>
            <a:xfrm>
              <a:off x="8881313" y="3659132"/>
              <a:ext cx="1463221" cy="369332"/>
            </a:xfrm>
            <a:prstGeom prst="rect">
              <a:avLst/>
            </a:prstGeom>
            <a:noFill/>
          </p:spPr>
          <p:txBody>
            <a:bodyPr wrap="none" rtlCol="0">
              <a:spAutoFit/>
            </a:bodyPr>
            <a:lstStyle/>
            <a:p>
              <a:pPr algn="ctr"/>
              <a:r>
                <a:rPr lang="es-ES_tradnl" dirty="0"/>
                <a:t>No es SPAM</a:t>
              </a:r>
            </a:p>
          </p:txBody>
        </p:sp>
        <p:sp>
          <p:nvSpPr>
            <p:cNvPr id="22" name="TextBox 21">
              <a:extLst>
                <a:ext uri="{FF2B5EF4-FFF2-40B4-BE49-F238E27FC236}">
                  <a16:creationId xmlns:a16="http://schemas.microsoft.com/office/drawing/2014/main" id="{88CC2051-B786-0D23-D24B-0CA70380437F}"/>
                </a:ext>
              </a:extLst>
            </p:cNvPr>
            <p:cNvSpPr txBox="1"/>
            <p:nvPr/>
          </p:nvSpPr>
          <p:spPr>
            <a:xfrm>
              <a:off x="9043216" y="5394470"/>
              <a:ext cx="1139414" cy="369332"/>
            </a:xfrm>
            <a:prstGeom prst="rect">
              <a:avLst/>
            </a:prstGeom>
            <a:noFill/>
          </p:spPr>
          <p:txBody>
            <a:bodyPr wrap="none" rtlCol="0">
              <a:spAutoFit/>
            </a:bodyPr>
            <a:lstStyle/>
            <a:p>
              <a:pPr algn="ctr"/>
              <a:r>
                <a:rPr lang="es-ES_tradnl" dirty="0"/>
                <a:t>Es SPAM</a:t>
              </a:r>
            </a:p>
          </p:txBody>
        </p:sp>
        <p:cxnSp>
          <p:nvCxnSpPr>
            <p:cNvPr id="23" name="Straight Arrow Connector 22">
              <a:extLst>
                <a:ext uri="{FF2B5EF4-FFF2-40B4-BE49-F238E27FC236}">
                  <a16:creationId xmlns:a16="http://schemas.microsoft.com/office/drawing/2014/main" id="{BA7ED4D5-F575-915B-FDA0-B32E67E5EC81}"/>
                </a:ext>
              </a:extLst>
            </p:cNvPr>
            <p:cNvCxnSpPr>
              <a:cxnSpLocks/>
            </p:cNvCxnSpPr>
            <p:nvPr/>
          </p:nvCxnSpPr>
          <p:spPr>
            <a:xfrm flipV="1">
              <a:off x="7133733" y="3278961"/>
              <a:ext cx="1909483" cy="8245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F9663E9-691F-10A8-9AEB-6A368D2913B7}"/>
                </a:ext>
              </a:extLst>
            </p:cNvPr>
            <p:cNvCxnSpPr>
              <a:cxnSpLocks/>
              <a:stCxn id="11" idx="3"/>
            </p:cNvCxnSpPr>
            <p:nvPr/>
          </p:nvCxnSpPr>
          <p:spPr>
            <a:xfrm>
              <a:off x="7133732" y="4107676"/>
              <a:ext cx="1905451" cy="994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7025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dirty="0"/>
              <a:t>¿Como medimos la calidad de este clasificador? ¿Como sé que funciona bien?</a:t>
            </a:r>
          </a:p>
          <a:p>
            <a:pPr marL="0" indent="0">
              <a:buNone/>
            </a:pPr>
            <a:r>
              <a:rPr lang="es-ES_tradnl" dirty="0"/>
              <a:t>Uno piensa intuitivamente en tasa de aciertos. Pero los </a:t>
            </a:r>
            <a:r>
              <a:rPr lang="es-ES_tradnl" dirty="0">
                <a:solidFill>
                  <a:schemeClr val="accent4">
                    <a:lumMod val="75000"/>
                  </a:schemeClr>
                </a:solidFill>
              </a:rPr>
              <a:t>SPAM</a:t>
            </a:r>
            <a:r>
              <a:rPr lang="es-ES_tradnl" dirty="0"/>
              <a:t> son mucho menos que los </a:t>
            </a:r>
            <a:r>
              <a:rPr lang="es-ES_tradnl" dirty="0">
                <a:solidFill>
                  <a:schemeClr val="accent4">
                    <a:lumMod val="75000"/>
                  </a:schemeClr>
                </a:solidFill>
              </a:rPr>
              <a:t>no SPAM</a:t>
            </a:r>
            <a:r>
              <a:rPr lang="es-ES_tradnl" dirty="0"/>
              <a:t>, supongamos que tenemos una relación 1 a 1000. </a:t>
            </a:r>
          </a:p>
          <a:p>
            <a:pPr marL="0" indent="0">
              <a:buNone/>
            </a:pPr>
            <a:r>
              <a:rPr lang="es-ES_tradnl" dirty="0"/>
              <a:t>Entonces un modelo que clasifica a todo como </a:t>
            </a:r>
            <a:r>
              <a:rPr lang="es-ES_tradnl" dirty="0">
                <a:solidFill>
                  <a:schemeClr val="accent4">
                    <a:lumMod val="75000"/>
                  </a:schemeClr>
                </a:solidFill>
              </a:rPr>
              <a:t>no SPAM</a:t>
            </a:r>
            <a:r>
              <a:rPr lang="es-ES_tradnl" dirty="0"/>
              <a:t>, va a tener una tasa de acierto de:</a:t>
            </a:r>
          </a:p>
          <a:p>
            <a:pPr marL="0" indent="0" algn="ctr">
              <a:buNone/>
            </a:pPr>
            <a:r>
              <a:rPr lang="es-ES_tradnl" sz="2800" dirty="0"/>
              <a:t>99.9%</a:t>
            </a:r>
          </a:p>
          <a:p>
            <a:pPr marL="0" indent="0">
              <a:buNone/>
            </a:pPr>
            <a:r>
              <a:rPr lang="es-ES_tradnl" dirty="0"/>
              <a:t>Entonces, ¿seguimos pensando que la tasa de acierto es una buena métrica? </a:t>
            </a:r>
          </a:p>
          <a:p>
            <a:pPr marL="0" indent="0">
              <a:buNone/>
            </a:pPr>
            <a:endParaRPr lang="es-ES_tradnl" sz="2400" dirty="0"/>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3799736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pic>
        <p:nvPicPr>
          <p:cNvPr id="3" name="Picture 2" descr="A blue line with a point pointing to the point&#10;&#10;Description automatically generated">
            <a:extLst>
              <a:ext uri="{FF2B5EF4-FFF2-40B4-BE49-F238E27FC236}">
                <a16:creationId xmlns:a16="http://schemas.microsoft.com/office/drawing/2014/main" id="{461AE627-EC96-E7C2-7A2D-7CBFC01031A5}"/>
              </a:ext>
            </a:extLst>
          </p:cNvPr>
          <p:cNvPicPr>
            <a:picLocks noChangeAspect="1"/>
          </p:cNvPicPr>
          <p:nvPr/>
        </p:nvPicPr>
        <p:blipFill>
          <a:blip r:embed="rId3"/>
          <a:stretch>
            <a:fillRect/>
          </a:stretch>
        </p:blipFill>
        <p:spPr>
          <a:xfrm>
            <a:off x="1368638" y="2968171"/>
            <a:ext cx="5589527" cy="3069764"/>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1AE443C1-0BFF-DEBE-E06B-8AC0C7E40470}"/>
              </a:ext>
            </a:extLst>
          </p:cNvPr>
          <p:cNvPicPr>
            <a:picLocks noChangeAspect="1"/>
          </p:cNvPicPr>
          <p:nvPr/>
        </p:nvPicPr>
        <p:blipFill rotWithShape="1">
          <a:blip r:embed="rId4"/>
          <a:srcRect l="9863" t="10376" r="9287" b="10758"/>
          <a:stretch/>
        </p:blipFill>
        <p:spPr>
          <a:xfrm>
            <a:off x="7265291" y="2968171"/>
            <a:ext cx="3429982" cy="2917457"/>
          </a:xfrm>
          <a:prstGeom prst="rect">
            <a:avLst/>
          </a:prstGeom>
        </p:spPr>
      </p:pic>
    </p:spTree>
    <p:extLst>
      <p:ext uri="{BB962C8B-B14F-4D97-AF65-F5344CB8AC3E}">
        <p14:creationId xmlns:p14="http://schemas.microsoft.com/office/powerpoint/2010/main" val="31700009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sz="1600" dirty="0"/>
              <a:t>Entonces, es importante para saber si el clasificador binario es bueno o malo, entender cómo se puede equivocar. </a:t>
            </a:r>
          </a:p>
          <a:p>
            <a:pPr marL="0" indent="0">
              <a:buNone/>
            </a:pPr>
            <a:r>
              <a:rPr lang="es-ES_tradnl" sz="1600" dirty="0"/>
              <a:t>Supongamos que, si el clasificador dice que es SPAM, entonces la salida es positiva, y si no es negativo, con eso podemos tener los siguientes casos en comparación con el verdadero valor</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sz="2400" dirty="0"/>
          </a:p>
          <a:p>
            <a:pPr marL="0" indent="0">
              <a:buNone/>
            </a:pPr>
            <a:endParaRPr lang="es-ES_tradnl" sz="2400" dirty="0"/>
          </a:p>
          <a:p>
            <a:pPr marL="0" indent="0">
              <a:buNone/>
            </a:pPr>
            <a:endParaRPr lang="es-ES_tradnl" sz="2400" dirty="0"/>
          </a:p>
        </p:txBody>
      </p:sp>
      <p:sp>
        <p:nvSpPr>
          <p:cNvPr id="3" name="Rectangle 2">
            <a:extLst>
              <a:ext uri="{FF2B5EF4-FFF2-40B4-BE49-F238E27FC236}">
                <a16:creationId xmlns:a16="http://schemas.microsoft.com/office/drawing/2014/main" id="{40AFDA64-6C30-0259-8AF7-CDE9D4AE9504}"/>
              </a:ext>
            </a:extLst>
          </p:cNvPr>
          <p:cNvSpPr/>
          <p:nvPr/>
        </p:nvSpPr>
        <p:spPr>
          <a:xfrm>
            <a:off x="4639406"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positivo (TP)</a:t>
            </a:r>
          </a:p>
        </p:txBody>
      </p:sp>
      <p:sp>
        <p:nvSpPr>
          <p:cNvPr id="4" name="Rectangle 3">
            <a:extLst>
              <a:ext uri="{FF2B5EF4-FFF2-40B4-BE49-F238E27FC236}">
                <a16:creationId xmlns:a16="http://schemas.microsoft.com/office/drawing/2014/main" id="{5F4E83A0-2D87-9745-979B-BBBC17339EC4}"/>
              </a:ext>
            </a:extLst>
          </p:cNvPr>
          <p:cNvSpPr/>
          <p:nvPr/>
        </p:nvSpPr>
        <p:spPr>
          <a:xfrm>
            <a:off x="6532683"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positivo (FP)</a:t>
            </a:r>
          </a:p>
        </p:txBody>
      </p:sp>
      <p:sp>
        <p:nvSpPr>
          <p:cNvPr id="8" name="Rectangle 7">
            <a:extLst>
              <a:ext uri="{FF2B5EF4-FFF2-40B4-BE49-F238E27FC236}">
                <a16:creationId xmlns:a16="http://schemas.microsoft.com/office/drawing/2014/main" id="{1837AEC9-CBF3-D7F8-5DF6-A49DB44C6F09}"/>
              </a:ext>
            </a:extLst>
          </p:cNvPr>
          <p:cNvSpPr/>
          <p:nvPr/>
        </p:nvSpPr>
        <p:spPr>
          <a:xfrm>
            <a:off x="4639406"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negativo (FN)</a:t>
            </a:r>
          </a:p>
        </p:txBody>
      </p:sp>
      <p:sp>
        <p:nvSpPr>
          <p:cNvPr id="10" name="Rectangle 9">
            <a:extLst>
              <a:ext uri="{FF2B5EF4-FFF2-40B4-BE49-F238E27FC236}">
                <a16:creationId xmlns:a16="http://schemas.microsoft.com/office/drawing/2014/main" id="{E7B0BC46-D46D-2EDD-1F1E-126F51ECD6B2}"/>
              </a:ext>
            </a:extLst>
          </p:cNvPr>
          <p:cNvSpPr/>
          <p:nvPr/>
        </p:nvSpPr>
        <p:spPr>
          <a:xfrm>
            <a:off x="6532683"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negativo (TN)</a:t>
            </a:r>
          </a:p>
        </p:txBody>
      </p:sp>
      <p:sp>
        <p:nvSpPr>
          <p:cNvPr id="11" name="TextBox 10">
            <a:extLst>
              <a:ext uri="{FF2B5EF4-FFF2-40B4-BE49-F238E27FC236}">
                <a16:creationId xmlns:a16="http://schemas.microsoft.com/office/drawing/2014/main" id="{94488895-EE1B-17F7-B903-07783C675584}"/>
              </a:ext>
            </a:extLst>
          </p:cNvPr>
          <p:cNvSpPr txBox="1"/>
          <p:nvPr/>
        </p:nvSpPr>
        <p:spPr>
          <a:xfrm rot="16200000">
            <a:off x="2669571" y="4455674"/>
            <a:ext cx="2082621" cy="338554"/>
          </a:xfrm>
          <a:prstGeom prst="rect">
            <a:avLst/>
          </a:prstGeom>
          <a:noFill/>
        </p:spPr>
        <p:txBody>
          <a:bodyPr wrap="none" rtlCol="0">
            <a:spAutoFit/>
          </a:bodyPr>
          <a:lstStyle/>
          <a:p>
            <a:pPr algn="ctr"/>
            <a:r>
              <a:rPr lang="es-ES_tradnl" sz="1600" dirty="0"/>
              <a:t>Salida del clasificador</a:t>
            </a:r>
          </a:p>
        </p:txBody>
      </p:sp>
      <p:sp>
        <p:nvSpPr>
          <p:cNvPr id="12" name="TextBox 11">
            <a:extLst>
              <a:ext uri="{FF2B5EF4-FFF2-40B4-BE49-F238E27FC236}">
                <a16:creationId xmlns:a16="http://schemas.microsoft.com/office/drawing/2014/main" id="{5C5B31F7-55AE-A4EC-45F8-2C8321EEFBF7}"/>
              </a:ext>
            </a:extLst>
          </p:cNvPr>
          <p:cNvSpPr txBox="1"/>
          <p:nvPr/>
        </p:nvSpPr>
        <p:spPr>
          <a:xfrm>
            <a:off x="5749295" y="2996236"/>
            <a:ext cx="1566776" cy="338554"/>
          </a:xfrm>
          <a:prstGeom prst="rect">
            <a:avLst/>
          </a:prstGeom>
          <a:noFill/>
        </p:spPr>
        <p:txBody>
          <a:bodyPr wrap="none" rtlCol="0">
            <a:spAutoFit/>
          </a:bodyPr>
          <a:lstStyle/>
          <a:p>
            <a:pPr algn="ctr"/>
            <a:r>
              <a:rPr lang="es-ES_tradnl" sz="1600" dirty="0"/>
              <a:t>Valor verdadero</a:t>
            </a:r>
          </a:p>
        </p:txBody>
      </p:sp>
      <p:pic>
        <p:nvPicPr>
          <p:cNvPr id="13" name="Graphic 12" descr="Devil face with solid fill with solid fill">
            <a:extLst>
              <a:ext uri="{FF2B5EF4-FFF2-40B4-BE49-F238E27FC236}">
                <a16:creationId xmlns:a16="http://schemas.microsoft.com/office/drawing/2014/main" id="{EF56C3F0-FFAB-07B4-08CC-D953A2CE3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541" y="4017069"/>
            <a:ext cx="444466" cy="444466"/>
          </a:xfrm>
          <a:prstGeom prst="rect">
            <a:avLst/>
          </a:prstGeom>
        </p:spPr>
      </p:pic>
      <p:pic>
        <p:nvPicPr>
          <p:cNvPr id="14" name="Graphic 13" descr="Devil face with solid fill with solid fill">
            <a:extLst>
              <a:ext uri="{FF2B5EF4-FFF2-40B4-BE49-F238E27FC236}">
                <a16:creationId xmlns:a16="http://schemas.microsoft.com/office/drawing/2014/main" id="{F5336317-E55B-8359-D8A3-677C48C10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8046" y="3361408"/>
            <a:ext cx="444466" cy="444466"/>
          </a:xfrm>
          <a:prstGeom prst="rect">
            <a:avLst/>
          </a:prstGeom>
        </p:spPr>
      </p:pic>
      <p:pic>
        <p:nvPicPr>
          <p:cNvPr id="15" name="Graphic 14" descr="Sunglasses face with solid fill with solid fill">
            <a:extLst>
              <a:ext uri="{FF2B5EF4-FFF2-40B4-BE49-F238E27FC236}">
                <a16:creationId xmlns:a16="http://schemas.microsoft.com/office/drawing/2014/main" id="{670E2EC9-EC14-E5F7-1B5F-91725D5DA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2297" y="3331263"/>
            <a:ext cx="484549" cy="484549"/>
          </a:xfrm>
          <a:prstGeom prst="rect">
            <a:avLst/>
          </a:prstGeom>
        </p:spPr>
      </p:pic>
      <p:pic>
        <p:nvPicPr>
          <p:cNvPr id="16" name="Graphic 15" descr="Sunglasses face with solid fill with solid fill">
            <a:extLst>
              <a:ext uri="{FF2B5EF4-FFF2-40B4-BE49-F238E27FC236}">
                <a16:creationId xmlns:a16="http://schemas.microsoft.com/office/drawing/2014/main" id="{A98E74A3-BA13-F7A2-4F1D-B2C72E1DF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2411" y="4972485"/>
            <a:ext cx="484549" cy="484549"/>
          </a:xfrm>
          <a:prstGeom prst="rect">
            <a:avLst/>
          </a:prstGeom>
        </p:spPr>
      </p:pic>
      <p:sp>
        <p:nvSpPr>
          <p:cNvPr id="17" name="TextBox 16">
            <a:extLst>
              <a:ext uri="{FF2B5EF4-FFF2-40B4-BE49-F238E27FC236}">
                <a16:creationId xmlns:a16="http://schemas.microsoft.com/office/drawing/2014/main" id="{ABF9C7C4-652F-EC52-36E7-AC4CD147193D}"/>
              </a:ext>
            </a:extLst>
          </p:cNvPr>
          <p:cNvSpPr txBox="1"/>
          <p:nvPr/>
        </p:nvSpPr>
        <p:spPr>
          <a:xfrm>
            <a:off x="4066682" y="5800642"/>
            <a:ext cx="4562724" cy="369332"/>
          </a:xfrm>
          <a:prstGeom prst="rect">
            <a:avLst/>
          </a:prstGeom>
          <a:noFill/>
        </p:spPr>
        <p:txBody>
          <a:bodyPr wrap="none" rtlCol="0">
            <a:spAutoFit/>
          </a:bodyPr>
          <a:lstStyle/>
          <a:p>
            <a:r>
              <a:rPr lang="es-ES_tradnl" dirty="0"/>
              <a:t>Esta estructura se llama </a:t>
            </a:r>
            <a:r>
              <a:rPr lang="es-ES_tradnl" b="1" dirty="0">
                <a:solidFill>
                  <a:schemeClr val="accent6">
                    <a:lumMod val="75000"/>
                  </a:schemeClr>
                </a:solidFill>
              </a:rPr>
              <a:t>matriz de confusión</a:t>
            </a:r>
          </a:p>
        </p:txBody>
      </p:sp>
    </p:spTree>
    <p:extLst>
      <p:ext uri="{BB962C8B-B14F-4D97-AF65-F5344CB8AC3E}">
        <p14:creationId xmlns:p14="http://schemas.microsoft.com/office/powerpoint/2010/main" val="227325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1">
                    <a:lumMod val="75000"/>
                  </a:schemeClr>
                </a:solidFill>
              </a:rPr>
              <a:t>Verdadero positivo: </a:t>
            </a:r>
            <a:r>
              <a:rPr lang="es-ES_tradnl" sz="2400" dirty="0"/>
              <a:t>Es aquellas observaciones que clasificamos como 1 y que realmente eran 1.</a:t>
            </a:r>
          </a:p>
          <a:p>
            <a:r>
              <a:rPr lang="es-ES_tradnl" sz="2400" b="1" dirty="0">
                <a:solidFill>
                  <a:schemeClr val="accent2">
                    <a:lumMod val="75000"/>
                  </a:schemeClr>
                </a:solidFill>
              </a:rPr>
              <a:t>Verdadero negativo: </a:t>
            </a:r>
            <a:r>
              <a:rPr lang="es-ES_tradnl" sz="2400" dirty="0"/>
              <a:t>Es aquellas observaciones que clasificamos como 0 y que realmente eran 0.</a:t>
            </a:r>
          </a:p>
          <a:p>
            <a:r>
              <a:rPr lang="es-ES_tradnl" sz="2400" b="1" dirty="0">
                <a:solidFill>
                  <a:schemeClr val="accent6">
                    <a:lumMod val="75000"/>
                  </a:schemeClr>
                </a:solidFill>
              </a:rPr>
              <a:t>Falso positivo: </a:t>
            </a:r>
            <a:r>
              <a:rPr lang="es-ES_tradnl" sz="2400" dirty="0"/>
              <a:t>Es aquellas observaciones que clasificamos como 1 y que realmente eran 0. Este tipo de error se llaman de tipo I.</a:t>
            </a:r>
          </a:p>
          <a:p>
            <a:r>
              <a:rPr lang="es-ES_tradnl" sz="2400" b="1" dirty="0">
                <a:solidFill>
                  <a:schemeClr val="accent4">
                    <a:lumMod val="75000"/>
                  </a:schemeClr>
                </a:solidFill>
              </a:rPr>
              <a:t>Falso negativo: </a:t>
            </a:r>
            <a:r>
              <a:rPr lang="es-ES_tradnl" sz="2400" dirty="0"/>
              <a:t>Es aquellas observaciones que clasificamos como 0 y que realmente eran 1. Este tipo de error se llaman de tipo II.</a:t>
            </a:r>
            <a:endParaRPr lang="es-ES_tradnl" sz="28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23227865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fontScale="85000" lnSpcReduction="10000"/>
              </a:bodyPr>
              <a:lstStyle/>
              <a:p>
                <a:pPr marL="0" indent="0">
                  <a:buNone/>
                </a:pPr>
                <a:r>
                  <a:rPr lang="es-ES_tradnl" sz="2400" dirty="0"/>
                  <a:t>El desempeño específico de clase también es importante en medicina y biología, donde los términos </a:t>
                </a:r>
                <a:r>
                  <a:rPr lang="es-ES_tradnl" sz="2400" b="1" dirty="0">
                    <a:solidFill>
                      <a:schemeClr val="accent6"/>
                    </a:solidFill>
                  </a:rPr>
                  <a:t>sensibilidad</a:t>
                </a:r>
                <a:r>
                  <a:rPr lang="es-ES_tradnl" sz="2400" dirty="0"/>
                  <a:t> y </a:t>
                </a:r>
                <a:r>
                  <a:rPr lang="es-ES_tradnl" sz="2400" b="1" dirty="0">
                    <a:solidFill>
                      <a:schemeClr val="accent1"/>
                    </a:solidFill>
                  </a:rPr>
                  <a:t>especificidad</a:t>
                </a:r>
                <a:r>
                  <a:rPr lang="es-ES_tradnl" sz="2400" dirty="0"/>
                  <a:t> caracterizan el desempeño de una prueba de detección:</a:t>
                </a:r>
              </a:p>
              <a:p>
                <a:r>
                  <a:rPr lang="es-ES_tradnl" sz="2400" b="1" dirty="0">
                    <a:solidFill>
                      <a:schemeClr val="accent6"/>
                    </a:solidFill>
                  </a:rPr>
                  <a:t>Sensibilidad (tasa de verdaderos positivos):</a:t>
                </a:r>
                <a:r>
                  <a:rPr lang="es-ES_tradnl" sz="2400" b="1" dirty="0">
                    <a:solidFill>
                      <a:schemeClr val="accent6">
                        <a:lumMod val="75000"/>
                      </a:schemeClr>
                    </a:solidFill>
                  </a:rPr>
                  <a:t> </a:t>
                </a:r>
                <a:r>
                  <a:rPr lang="es-ES_tradnl" sz="2400" dirty="0"/>
                  <a:t>Representa la capacidad del clasificador para detectar todos los casos positivos existentes en los datos.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𝑇𝑃𝑅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m:oMathPara>
                </a14:m>
                <a:endParaRPr lang="es-ES_tradnl" sz="2400" dirty="0"/>
              </a:p>
              <a:p>
                <a:r>
                  <a:rPr lang="es-ES_tradnl" sz="2400" b="1" dirty="0">
                    <a:solidFill>
                      <a:schemeClr val="accent1"/>
                    </a:solidFill>
                  </a:rPr>
                  <a:t>Especificidad (Tasa de verdaderos negativos): </a:t>
                </a:r>
                <a:r>
                  <a:rPr lang="es-ES_tradnl" sz="2400" dirty="0"/>
                  <a:t>Indica la capacidad del clasificador para identificar correctamente los casos negativos.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𝑇𝑁𝑅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r>
                            <a:rPr lang="en-US" sz="2400" b="0" i="1" smtClean="0">
                              <a:latin typeface="Cambria Math" panose="02040503050406030204" pitchFamily="18" charset="0"/>
                            </a:rPr>
                            <m:t>𝑁</m:t>
                          </m:r>
                        </m:num>
                        <m:den>
                          <m:r>
                            <a:rPr lang="en-US" sz="2400" b="0" i="1" smtClean="0">
                              <a:latin typeface="Cambria Math" panose="02040503050406030204" pitchFamily="18" charset="0"/>
                            </a:rPr>
                            <m:t>𝑇</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m:oMathPara>
                </a14:m>
                <a:endParaRPr lang="es-ES_tradnl" sz="2400" dirty="0"/>
              </a:p>
              <a:p>
                <a:pPr marL="0" indent="0">
                  <a:buNone/>
                </a:pPr>
                <a:endParaRPr lang="es-ES_tradnl" sz="2400" dirty="0"/>
              </a:p>
              <a:p>
                <a:pPr marL="0" indent="0">
                  <a:buNone/>
                </a:pPr>
                <a:endParaRPr lang="es-ES_tradnl" sz="2400" dirty="0"/>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293126"/>
                <a:ext cx="10591799" cy="3817527"/>
              </a:xfrm>
              <a:blipFill>
                <a:blip r:embed="rId4"/>
                <a:stretch>
                  <a:fillRect l="-478" t="-664"/>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1249634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lnSpcReduction="10000"/>
              </a:bodyPr>
              <a:lstStyle/>
              <a:p>
                <a:pPr marL="0" indent="0">
                  <a:buNone/>
                </a:pPr>
                <a:r>
                  <a:rPr lang="es-ES_tradnl" sz="2400" dirty="0"/>
                  <a:t>Volviendo a nuestro clasificador que dice que todo no es SPAM, tendríamos: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𝑆𝑒𝑛𝑠𝑖𝑏𝑖𝑙𝑖𝑑𝑎𝑑</m:t>
                      </m:r>
                      <m:r>
                        <a:rPr lang="en-US" sz="2400" b="0" i="1" smtClean="0">
                          <a:latin typeface="Cambria Math" panose="02040503050406030204" pitchFamily="18" charset="0"/>
                        </a:rPr>
                        <m:t>=</m:t>
                      </m:r>
                      <m:r>
                        <a:rPr lang="en-US" sz="2400" b="0" i="1" smtClean="0">
                          <a:latin typeface="Cambria Math" panose="02040503050406030204" pitchFamily="18" charset="0"/>
                        </a:rPr>
                        <m:t>0    </m:t>
                      </m:r>
                      <m:r>
                        <a:rPr lang="en-US" sz="2400" b="0" i="1" smtClean="0">
                          <a:latin typeface="Cambria Math" panose="02040503050406030204" pitchFamily="18" charset="0"/>
                        </a:rPr>
                        <m:t>𝐸𝑠𝑝𝑒𝑐𝑖𝑓𝑖𝑐𝑖𝑑𝑎𝑑</m:t>
                      </m:r>
                      <m:r>
                        <a:rPr lang="en-US" sz="2400" b="0" i="1" smtClean="0">
                          <a:latin typeface="Cambria Math" panose="02040503050406030204" pitchFamily="18" charset="0"/>
                        </a:rPr>
                        <m:t>=1</m:t>
                      </m:r>
                    </m:oMath>
                  </m:oMathPara>
                </a14:m>
                <a:endParaRPr lang="es-ES_tradnl" sz="2400" dirty="0"/>
              </a:p>
              <a:p>
                <a:pPr marL="0" indent="0">
                  <a:buNone/>
                </a:pPr>
                <a:r>
                  <a:rPr lang="es-ES_tradnl" sz="2400" dirty="0"/>
                  <a:t>La exactitud es la métrica que vimos, la tasa de aciertos: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𝑁</m:t>
                          </m:r>
                        </m:den>
                      </m:f>
                      <m:r>
                        <a:rPr lang="en-US" sz="2400" b="0" i="1" smtClean="0">
                          <a:latin typeface="Cambria Math" panose="02040503050406030204" pitchFamily="18" charset="0"/>
                        </a:rPr>
                        <m:t>=0.999</m:t>
                      </m:r>
                    </m:oMath>
                  </m:oMathPara>
                </a14:m>
                <a:endParaRPr lang="es-ES_tradnl" sz="2400" dirty="0"/>
              </a:p>
              <a:p>
                <a:pPr marL="0" indent="0">
                  <a:buNone/>
                </a:pPr>
                <a:r>
                  <a:rPr lang="es-ES_tradnl" sz="2400" dirty="0"/>
                  <a:t>Pero cuando tenemos desbalance de clases conviene calcular la exactitud balanceada:</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r>
                        <a:rPr lang="en-US" sz="2400" b="0" i="1" smtClean="0">
                          <a:latin typeface="Cambria Math" panose="02040503050406030204" pitchFamily="18" charset="0"/>
                        </a:rPr>
                        <m:t>𝑏𝑎𝑙𝑎𝑛𝑐𝑒𝑎𝑑𝑎</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𝑇𝑃𝑅</m:t>
                          </m:r>
                          <m:r>
                            <a:rPr lang="en-US" sz="2400" b="0" i="1" smtClean="0">
                              <a:latin typeface="Cambria Math" panose="02040503050406030204" pitchFamily="18" charset="0"/>
                            </a:rPr>
                            <m:t>+</m:t>
                          </m:r>
                          <m:r>
                            <a:rPr lang="en-US" sz="2400" b="0" i="1" smtClean="0">
                              <a:latin typeface="Cambria Math" panose="02040503050406030204" pitchFamily="18" charset="0"/>
                            </a:rPr>
                            <m:t>𝑇𝑁𝑅</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=0.5</m:t>
                      </m:r>
                    </m:oMath>
                  </m:oMathPara>
                </a14:m>
                <a:endParaRPr lang="es-ES_tradnl" sz="2400" dirty="0"/>
              </a:p>
              <a:p>
                <a:pPr marL="0" indent="0">
                  <a:buNone/>
                </a:pPr>
                <a:endParaRPr lang="es-ES_tradnl" sz="2400" dirty="0"/>
              </a:p>
              <a:p>
                <a:pPr marL="0" indent="0">
                  <a:buNone/>
                </a:pPr>
                <a:endParaRPr lang="es-ES_tradnl" sz="2400" dirty="0"/>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293126"/>
                <a:ext cx="10591799" cy="3817527"/>
              </a:xfrm>
              <a:blipFill>
                <a:blip r:embed="rId4"/>
                <a:stretch>
                  <a:fillRect l="-837" t="-1329"/>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19358157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lnSpcReduction="10000"/>
              </a:bodyPr>
              <a:lstStyle/>
              <a:p>
                <a:pPr marL="0" indent="0">
                  <a:buNone/>
                </a:pPr>
                <a:r>
                  <a:rPr lang="es-ES_tradnl" sz="2400" dirty="0"/>
                  <a:t>Volviendo a nuestro clasificador que dice que todo no es SPAM, tendríamos: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𝑆𝑒𝑛𝑠𝑖𝑏𝑖𝑙𝑖𝑑𝑎𝑑</m:t>
                      </m:r>
                      <m:r>
                        <a:rPr lang="en-US" sz="2400" b="0" i="1" smtClean="0">
                          <a:latin typeface="Cambria Math" panose="02040503050406030204" pitchFamily="18" charset="0"/>
                        </a:rPr>
                        <m:t>=0    </m:t>
                      </m:r>
                      <m:r>
                        <a:rPr lang="en-US" sz="2400" b="0" i="1" smtClean="0">
                          <a:latin typeface="Cambria Math" panose="02040503050406030204" pitchFamily="18" charset="0"/>
                        </a:rPr>
                        <m:t>𝐸𝑠𝑝𝑒𝑐𝑖𝑓𝑖𝑐𝑖𝑑𝑎𝑑</m:t>
                      </m:r>
                      <m:r>
                        <a:rPr lang="en-US" sz="2400" b="0" i="1" smtClean="0">
                          <a:latin typeface="Cambria Math" panose="02040503050406030204" pitchFamily="18" charset="0"/>
                        </a:rPr>
                        <m:t>=1</m:t>
                      </m:r>
                    </m:oMath>
                  </m:oMathPara>
                </a14:m>
                <a:endParaRPr lang="es-ES_tradnl" sz="2400" dirty="0"/>
              </a:p>
              <a:p>
                <a:pPr marL="0" indent="0">
                  <a:buNone/>
                </a:pPr>
                <a:r>
                  <a:rPr lang="es-ES_tradnl" sz="2400" dirty="0"/>
                  <a:t>La exactitud es la métrica que vimos, la tasa de aciertos: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𝑁</m:t>
                          </m:r>
                        </m:den>
                      </m:f>
                      <m:r>
                        <a:rPr lang="en-US" sz="2400" b="0" i="1" smtClean="0">
                          <a:latin typeface="Cambria Math" panose="02040503050406030204" pitchFamily="18" charset="0"/>
                        </a:rPr>
                        <m:t>=0.999</m:t>
                      </m:r>
                    </m:oMath>
                  </m:oMathPara>
                </a14:m>
                <a:endParaRPr lang="es-ES_tradnl" sz="2400" dirty="0"/>
              </a:p>
              <a:p>
                <a:pPr marL="0" indent="0">
                  <a:buNone/>
                </a:pPr>
                <a:r>
                  <a:rPr lang="es-ES_tradnl" sz="2400" dirty="0"/>
                  <a:t>Pero cuando tenemos desbalance de clases conviene calcular la exactitud balanceada:</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r>
                        <a:rPr lang="en-US" sz="2400" b="0" i="1" smtClean="0">
                          <a:latin typeface="Cambria Math" panose="02040503050406030204" pitchFamily="18" charset="0"/>
                        </a:rPr>
                        <m:t>𝑏𝑎𝑙𝑎𝑛𝑐𝑒𝑎𝑑𝑎</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𝑇𝑃𝑅</m:t>
                          </m:r>
                          <m:r>
                            <a:rPr lang="en-US" sz="2400" b="0" i="1" smtClean="0">
                              <a:latin typeface="Cambria Math" panose="02040503050406030204" pitchFamily="18" charset="0"/>
                            </a:rPr>
                            <m:t>+</m:t>
                          </m:r>
                          <m:r>
                            <a:rPr lang="en-US" sz="2400" b="0" i="1" smtClean="0">
                              <a:latin typeface="Cambria Math" panose="02040503050406030204" pitchFamily="18" charset="0"/>
                            </a:rPr>
                            <m:t>𝑇𝑁𝑅</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=0.5</m:t>
                      </m:r>
                    </m:oMath>
                  </m:oMathPara>
                </a14:m>
                <a:endParaRPr lang="es-ES_tradnl" sz="2400" dirty="0"/>
              </a:p>
              <a:p>
                <a:pPr marL="0" indent="0">
                  <a:buNone/>
                </a:pPr>
                <a:endParaRPr lang="es-ES_tradnl" sz="2400" dirty="0"/>
              </a:p>
              <a:p>
                <a:pPr marL="0" indent="0">
                  <a:buNone/>
                </a:pPr>
                <a:endParaRPr lang="es-ES_tradnl" sz="2400" dirty="0"/>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293126"/>
                <a:ext cx="10591799" cy="3817527"/>
              </a:xfrm>
              <a:blipFill>
                <a:blip r:embed="rId4"/>
                <a:stretch>
                  <a:fillRect l="-837" t="-1329"/>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
        <p:nvSpPr>
          <p:cNvPr id="3" name="Rectangle 2">
            <a:extLst>
              <a:ext uri="{FF2B5EF4-FFF2-40B4-BE49-F238E27FC236}">
                <a16:creationId xmlns:a16="http://schemas.microsoft.com/office/drawing/2014/main" id="{7C72AF56-E523-A81B-9169-6CB0A9F7F266}"/>
              </a:ext>
            </a:extLst>
          </p:cNvPr>
          <p:cNvSpPr/>
          <p:nvPr/>
        </p:nvSpPr>
        <p:spPr>
          <a:xfrm>
            <a:off x="8546123" y="5407269"/>
            <a:ext cx="562708" cy="5011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3">
            <a:extLst>
              <a:ext uri="{FF2B5EF4-FFF2-40B4-BE49-F238E27FC236}">
                <a16:creationId xmlns:a16="http://schemas.microsoft.com/office/drawing/2014/main" id="{8C9F3711-8650-ABA0-9BD9-FDED31CA1397}"/>
              </a:ext>
            </a:extLst>
          </p:cNvPr>
          <p:cNvSpPr txBox="1"/>
          <p:nvPr/>
        </p:nvSpPr>
        <p:spPr>
          <a:xfrm>
            <a:off x="9348081" y="5104934"/>
            <a:ext cx="1804567" cy="923330"/>
          </a:xfrm>
          <a:prstGeom prst="rect">
            <a:avLst/>
          </a:prstGeom>
          <a:noFill/>
        </p:spPr>
        <p:txBody>
          <a:bodyPr wrap="square" rtlCol="0">
            <a:spAutoFit/>
          </a:bodyPr>
          <a:lstStyle/>
          <a:p>
            <a:r>
              <a:rPr lang="es-ES_tradnl" dirty="0">
                <a:solidFill>
                  <a:srgbClr val="C00000"/>
                </a:solidFill>
              </a:rPr>
              <a:t>Nos dice que el</a:t>
            </a:r>
          </a:p>
          <a:p>
            <a:r>
              <a:rPr lang="es-ES_tradnl" dirty="0">
                <a:solidFill>
                  <a:srgbClr val="C00000"/>
                </a:solidFill>
              </a:rPr>
              <a:t>clasificador está adivinando</a:t>
            </a:r>
          </a:p>
        </p:txBody>
      </p:sp>
    </p:spTree>
    <p:extLst>
      <p:ext uri="{BB962C8B-B14F-4D97-AF65-F5344CB8AC3E}">
        <p14:creationId xmlns:p14="http://schemas.microsoft.com/office/powerpoint/2010/main" val="30657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fontScale="85000" lnSpcReduction="10000"/>
              </a:bodyPr>
              <a:lstStyle/>
              <a:p>
                <a:pPr marL="0" indent="0">
                  <a:buNone/>
                </a:pPr>
                <a:r>
                  <a:rPr lang="es-ES_tradnl" sz="2400" dirty="0"/>
                  <a:t>Otras dos métricas muy importantes son </a:t>
                </a:r>
                <a:r>
                  <a:rPr lang="es-ES_tradnl" sz="2400" b="1" dirty="0">
                    <a:solidFill>
                      <a:schemeClr val="accent2"/>
                    </a:solidFill>
                  </a:rPr>
                  <a:t>precisión</a:t>
                </a:r>
                <a:r>
                  <a:rPr lang="es-ES_tradnl" sz="2400" dirty="0"/>
                  <a:t> y </a:t>
                </a:r>
                <a:r>
                  <a:rPr lang="es-ES_tradnl" sz="2400" b="1" dirty="0">
                    <a:solidFill>
                      <a:schemeClr val="accent5"/>
                    </a:solidFill>
                  </a:rPr>
                  <a:t>recuperación</a:t>
                </a:r>
                <a:r>
                  <a:rPr lang="es-ES_tradnl" sz="2400" dirty="0"/>
                  <a:t>, y estas juegan un rol importante cuando la clase positiva tiene más importancia que la negativa:</a:t>
                </a:r>
              </a:p>
              <a:p>
                <a:r>
                  <a:rPr lang="es-ES_tradnl" sz="2400" b="1" dirty="0">
                    <a:solidFill>
                      <a:schemeClr val="accent2"/>
                    </a:solidFill>
                  </a:rPr>
                  <a:t>Precisión</a:t>
                </a:r>
                <a:r>
                  <a:rPr lang="es-ES_tradnl" sz="2400" dirty="0"/>
                  <a:t>: Se refiere a la proporción de casos positivos identificados correctamente por el clasificador con respecto a todos los casos que el clasificador etiquetó como positivos.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𝑃𝑟𝑒𝑐𝑖𝑠𝑖𝑜𝑛</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m:oMathPara>
                </a14:m>
                <a:endParaRPr lang="es-ES_tradnl" sz="2400" dirty="0"/>
              </a:p>
              <a:p>
                <a:r>
                  <a:rPr lang="es-ES_tradnl" sz="2400" b="1" dirty="0">
                    <a:solidFill>
                      <a:schemeClr val="accent5"/>
                    </a:solidFill>
                  </a:rPr>
                  <a:t>Recuperación</a:t>
                </a:r>
                <a:r>
                  <a:rPr lang="es-ES_tradnl" sz="2400" dirty="0"/>
                  <a:t>: Mide la proporción de casos positivos que el clasificador identificó correctamente con respecto a todos los casos positivos reales en los datos. En otras palabras, la recuperación indica la capacidad del clasificador para </a:t>
                </a:r>
                <a:r>
                  <a:rPr lang="es-ES_tradnl" sz="2400" i="1" dirty="0"/>
                  <a:t>recuperar</a:t>
                </a:r>
                <a:r>
                  <a:rPr lang="es-ES_tradnl" sz="2400" dirty="0"/>
                  <a:t> los casos positivos.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𝑅𝑒𝑐𝑎𝑙𝑙</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m:oMathPara>
                </a14:m>
                <a:endParaRPr lang="es-ES_tradnl" sz="2400" dirty="0"/>
              </a:p>
              <a:p>
                <a:pPr marL="0" indent="0">
                  <a:buNone/>
                </a:pPr>
                <a:endParaRPr lang="es-ES_tradnl" sz="2400" dirty="0"/>
              </a:p>
              <a:p>
                <a:pPr marL="0" indent="0">
                  <a:buNone/>
                </a:pPr>
                <a:endParaRPr lang="es-ES_tradnl" sz="2400" dirty="0"/>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478" t="-940" r="-478"/>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3564701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fontScale="85000" lnSpcReduction="10000"/>
          </a:bodyPr>
          <a:lstStyle/>
          <a:p>
            <a:pPr marL="0" indent="0">
              <a:buNone/>
            </a:pPr>
            <a:r>
              <a:rPr lang="es-ES_tradnl" sz="2400" dirty="0"/>
              <a:t>En general existe un </a:t>
            </a:r>
            <a:r>
              <a:rPr lang="es-ES_tradnl" sz="2400" dirty="0" err="1"/>
              <a:t>trade</a:t>
            </a:r>
            <a:r>
              <a:rPr lang="es-ES_tradnl" sz="2400" dirty="0"/>
              <a:t>-off entre estas dos métricas, si queremos mejorar una, lo vamos a hacer en </a:t>
            </a:r>
            <a:r>
              <a:rPr lang="es-ES_tradnl" sz="2400" dirty="0" err="1"/>
              <a:t>pos</a:t>
            </a:r>
            <a:r>
              <a:rPr lang="es-ES_tradnl" sz="2400" dirty="0"/>
              <a:t> de empeorar la otra.</a:t>
            </a:r>
          </a:p>
          <a:p>
            <a:pPr marL="0" indent="0">
              <a:buNone/>
            </a:pPr>
            <a:r>
              <a:rPr lang="es-ES_tradnl" sz="2400" dirty="0"/>
              <a:t>Veamos ejemplos donde una métrica es más importante que la otra:</a:t>
            </a:r>
          </a:p>
          <a:p>
            <a:r>
              <a:rPr lang="es-ES_tradnl" sz="2400" b="1" dirty="0">
                <a:solidFill>
                  <a:schemeClr val="accent2"/>
                </a:solidFill>
              </a:rPr>
              <a:t>Precisión</a:t>
            </a:r>
            <a:r>
              <a:rPr lang="es-ES_tradnl" sz="2400" dirty="0"/>
              <a:t>: En nuestro clasificador de SPAM es mejor esta métrica, ya que queremos que nuestro clasificador cuando diga que es SPAM, realmente este seguro, ya que no queremos que el usuario pierda correos electrónicos importantes.</a:t>
            </a:r>
          </a:p>
          <a:p>
            <a:pPr marL="0" indent="0">
              <a:buNone/>
            </a:pPr>
            <a:endParaRPr lang="es-ES_tradnl" sz="2400" dirty="0"/>
          </a:p>
          <a:p>
            <a:r>
              <a:rPr lang="es-ES_tradnl" sz="2400" b="1" dirty="0">
                <a:solidFill>
                  <a:schemeClr val="accent5"/>
                </a:solidFill>
              </a:rPr>
              <a:t>Recuperación</a:t>
            </a:r>
            <a:r>
              <a:rPr lang="es-ES_tradnl" sz="2400" dirty="0"/>
              <a:t>: Un clasificador de imágenes para detectar cáncer, la recuperación es más importante. Es fundamental que el modelo capture la mayor cantidad posible de casos de cáncer para garantizar que los pacientes no se pierdan un diagnóstico temprano y, por lo tanto, un tratamiento oportuno. Incluso si esto significa algunos falsos positivos.</a:t>
            </a:r>
          </a:p>
          <a:p>
            <a:pPr marL="0" indent="0">
              <a:buNone/>
            </a:pPr>
            <a:endParaRPr lang="es-ES_tradnl" sz="2400" dirty="0"/>
          </a:p>
          <a:p>
            <a:pPr marL="0" indent="0">
              <a:buNone/>
            </a:pPr>
            <a:endParaRPr lang="es-ES_tradnl" sz="24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13403054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a:bodyPr>
              <a:lstStyle/>
              <a:p>
                <a:pPr marL="0" indent="0">
                  <a:buNone/>
                </a:pPr>
                <a:r>
                  <a:rPr lang="es-ES_tradnl" sz="2400" dirty="0"/>
                  <a:t>Hay veces que nos importa tener un balance de ambos casos, y para ello podemos usar el puntaje F</a:t>
                </a:r>
                <a:r>
                  <a:rPr lang="es-ES_tradnl" sz="2400" baseline="-25000" dirty="0"/>
                  <a:t>1</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𝑟𝑒𝑐𝑎𝑙𝑙</m:t>
                          </m:r>
                        </m:num>
                        <m:den>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den>
                      </m:f>
                    </m:oMath>
                  </m:oMathPara>
                </a14:m>
                <a:endParaRPr lang="es-ES_tradnl" sz="2400" dirty="0"/>
              </a:p>
              <a:p>
                <a:pPr marL="0" indent="0">
                  <a:buNone/>
                </a:pPr>
                <a:r>
                  <a:rPr lang="es-ES_tradnl" sz="2400" dirty="0"/>
                  <a:t>Y si queremos darle más importancia uno que a otro, podemos usar:</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ea typeface="Cambria Math" panose="02040503050406030204" pitchFamily="18" charset="0"/>
                            </a:rPr>
                            <m:t>𝛽</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𝛽</m:t>
                              </m:r>
                            </m:e>
                            <m:sup>
                              <m:r>
                                <a:rPr lang="en-US" sz="2400" b="0" i="1" smtClean="0">
                                  <a:latin typeface="Cambria Math" panose="02040503050406030204" pitchFamily="18" charset="0"/>
                                </a:rPr>
                                <m:t>2</m:t>
                              </m:r>
                            </m:sup>
                          </m:sSup>
                        </m:e>
                      </m: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𝑟𝑒𝑐𝑎𝑙𝑙</m:t>
                          </m:r>
                        </m:num>
                        <m:den>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𝛽</m:t>
                              </m:r>
                            </m:e>
                            <m:sup>
                              <m:r>
                                <a:rPr lang="en-US" sz="2400" i="1">
                                  <a:latin typeface="Cambria Math" panose="02040503050406030204" pitchFamily="18" charset="0"/>
                                </a:rPr>
                                <m:t>2</m:t>
                              </m:r>
                            </m:sup>
                          </m:sSup>
                          <m:r>
                            <a:rPr lang="en-US" sz="2400" b="0" i="1" smtClean="0">
                              <a:latin typeface="Cambria Math" panose="02040503050406030204" pitchFamily="18" charset="0"/>
                            </a:rPr>
                            <m:t> </m:t>
                          </m:r>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den>
                      </m:f>
                    </m:oMath>
                  </m:oMathPara>
                </a14:m>
                <a:br>
                  <a:rPr lang="en-US" sz="2400" dirty="0"/>
                </a:br>
                <a:endParaRPr lang="es-ES_tradnl" sz="2400" dirty="0"/>
              </a:p>
              <a:p>
                <a:pPr marL="0" indent="0">
                  <a:buNone/>
                </a:pPr>
                <a:r>
                  <a:rPr lang="es-ES_tradnl" sz="2400" dirty="0"/>
                  <a:t>Si </a:t>
                </a:r>
                <a14:m>
                  <m:oMath xmlns:m="http://schemas.openxmlformats.org/officeDocument/2006/math">
                    <m:r>
                      <a:rPr lang="en-US" sz="2400" b="0" i="1" smtClean="0">
                        <a:latin typeface="Cambria Math" panose="02040503050406030204" pitchFamily="18" charset="0"/>
                      </a:rPr>
                      <m:t>0&lt; </m:t>
                    </m:r>
                    <m:r>
                      <a:rPr lang="en-US" sz="2400" b="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&lt;1</m:t>
                    </m:r>
                  </m:oMath>
                </a14:m>
                <a:r>
                  <a:rPr lang="es-ES_tradnl" sz="2400" dirty="0"/>
                  <a:t>, recuperación es más importante, </a:t>
                </a:r>
                <a14:m>
                  <m:oMath xmlns:m="http://schemas.openxmlformats.org/officeDocument/2006/math">
                    <m:r>
                      <a:rPr lang="es-ES_tradnl"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&gt;1, </m:t>
                    </m:r>
                  </m:oMath>
                </a14:m>
                <a:r>
                  <a:rPr lang="es-ES_tradnl" sz="2400" dirty="0"/>
                  <a:t>precisión es más pesado.</a:t>
                </a:r>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837" t="-940" b="-2194"/>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200436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La idea es lograr cada tanto moverse en dirección contraria al de descenso usando nuevo parámetro que llamamos temperatura. Cuando más temperatura haya más probable de que podamos movernos en dirección contraria, cuando baja la temperatura, baja esta probabilidad. Si la temperatura es cero estamos en un algoritmo de descenso de colina puro.</a:t>
            </a:r>
          </a:p>
          <a:p>
            <a:pPr marL="0" indent="0">
              <a:buNone/>
            </a:pPr>
            <a:r>
              <a:rPr lang="es-ES" sz="1800" dirty="0"/>
              <a:t>Este algoritmo arranca con mucha temperatura y a medida que avanza, se va enfriando, de igual forma que el metal.</a:t>
            </a:r>
          </a:p>
          <a:p>
            <a:pPr marL="0" indent="0">
              <a:buNone/>
            </a:pPr>
            <a:r>
              <a:rPr lang="es-ES" sz="1800" dirty="0"/>
              <a:t>Se puede demostrar que, si se disminuye la temperatura bastante despacio, el algoritmo encontrará un óptimo global con probabilidad cerca de uno.</a:t>
            </a:r>
          </a:p>
        </p:txBody>
      </p:sp>
      <p:pic>
        <p:nvPicPr>
          <p:cNvPr id="3" name="Picture 2" descr="A screen shot of a computer code&#10;&#10;Description automatically generated">
            <a:extLst>
              <a:ext uri="{FF2B5EF4-FFF2-40B4-BE49-F238E27FC236}">
                <a16:creationId xmlns:a16="http://schemas.microsoft.com/office/drawing/2014/main" id="{56CC8738-25C2-F0C7-42B7-776E03BA5C93}"/>
              </a:ext>
            </a:extLst>
          </p:cNvPr>
          <p:cNvPicPr>
            <a:picLocks noChangeAspect="1"/>
          </p:cNvPicPr>
          <p:nvPr/>
        </p:nvPicPr>
        <p:blipFill rotWithShape="1">
          <a:blip r:embed="rId3"/>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1540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b="1" dirty="0">
                <a:solidFill>
                  <a:schemeClr val="accent2">
                    <a:lumMod val="75000"/>
                  </a:schemeClr>
                </a:solidFill>
              </a:rPr>
              <a:t>Búsqueda local </a:t>
            </a:r>
            <a:r>
              <a:rPr lang="es-ES" sz="1800" b="1" dirty="0" err="1">
                <a:solidFill>
                  <a:schemeClr val="accent2">
                    <a:lumMod val="75000"/>
                  </a:schemeClr>
                </a:solidFill>
              </a:rPr>
              <a:t>beam</a:t>
            </a:r>
            <a:r>
              <a:rPr lang="es-ES" sz="1800" b="1" dirty="0">
                <a:solidFill>
                  <a:schemeClr val="accent2">
                    <a:lumMod val="75000"/>
                  </a:schemeClr>
                </a:solidFill>
              </a:rPr>
              <a:t> </a:t>
            </a:r>
            <a:r>
              <a:rPr lang="es-ES" sz="1800" dirty="0"/>
              <a:t>guarda la información de k estados y sobre ellos realiza la búsqueda independientemente. Estos se inician al azar. </a:t>
            </a:r>
          </a:p>
          <a:p>
            <a:pPr marL="0" indent="0">
              <a:buNone/>
            </a:pPr>
            <a:r>
              <a:rPr lang="es-ES" sz="1800" dirty="0"/>
              <a:t>En cada paso se generan sucesores de los k estados. Si alguno cumple el objetivo, se termina, en cambio si no, se seleccionan los k mejores sucesores de la lista.</a:t>
            </a:r>
          </a:p>
          <a:p>
            <a:pPr marL="0" indent="0">
              <a:buNone/>
            </a:pPr>
            <a:r>
              <a:rPr lang="es-ES" sz="1800" i="1" dirty="0"/>
              <a:t>Si un estado genera varios sucesores buenos y los otros k-1 estados generan sucesores malos, entonces el efecto es que el primer estado abandona la búsqueda de los otros y se queda con los sucesores del primer estado. </a:t>
            </a:r>
          </a:p>
          <a:p>
            <a:pPr marL="0" indent="0">
              <a:buNone/>
            </a:pPr>
            <a:r>
              <a:rPr lang="es-ES" sz="1800" dirty="0"/>
              <a:t>El algoritmo rápidamente abandona las búsquedas infructuosas y mueve sus recursos a donde se hace la mayor parte del progreso.</a:t>
            </a:r>
          </a:p>
        </p:txBody>
      </p:sp>
    </p:spTree>
    <p:extLst>
      <p:ext uri="{BB962C8B-B14F-4D97-AF65-F5344CB8AC3E}">
        <p14:creationId xmlns:p14="http://schemas.microsoft.com/office/powerpoint/2010/main" val="87747653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11577</TotalTime>
  <Words>6225</Words>
  <Application>Microsoft Macintosh PowerPoint</Application>
  <PresentationFormat>Widescreen</PresentationFormat>
  <Paragraphs>843</Paragraphs>
  <Slides>77</Slides>
  <Notes>76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Arial</vt:lpstr>
      <vt:lpstr>Calibri</vt:lpstr>
      <vt:lpstr>Calisto MT</vt:lpstr>
      <vt:lpstr>Cambria Math</vt:lpstr>
      <vt:lpstr>CMTI9</vt:lpstr>
      <vt:lpstr>CMTT9</vt:lpstr>
      <vt:lpstr>LiberationSerif</vt:lpstr>
      <vt:lpstr>NimbusRomNo9L</vt:lpstr>
      <vt:lpstr>Times</vt:lpstr>
      <vt:lpstr>Univers Condensed</vt:lpstr>
      <vt:lpstr>ChronicleVTI</vt:lpstr>
      <vt:lpstr>introducción a Aprendizaje automático</vt:lpstr>
      <vt:lpstr>Lo que vimos la clase anterior…</vt:lpstr>
      <vt:lpstr>Algoritmos de Búsqueda Local</vt:lpstr>
      <vt:lpstr>Algoritmos de Búsqueda Local</vt:lpstr>
      <vt:lpstr>Algoritmos de Búsqueda Local</vt:lpstr>
      <vt:lpstr>Algoritmos de Búsqueda Local</vt:lpstr>
      <vt:lpstr>Gradiente descendiente o Ascendente</vt:lpstr>
      <vt:lpstr>Simulated annealinG</vt:lpstr>
      <vt:lpstr>Búsqueda Local Beam</vt:lpstr>
      <vt:lpstr>Algoritmos genéticos</vt:lpstr>
      <vt:lpstr>Búsqueda en espacios continuos</vt:lpstr>
      <vt:lpstr>Aprendizaje Automático</vt:lpstr>
      <vt:lpstr>Aprendizaje Automático</vt:lpstr>
      <vt:lpstr>Aprendizaje Automático – Ejemplos</vt:lpstr>
      <vt:lpstr>Aprendizaje Automático – Ejemplos</vt:lpstr>
      <vt:lpstr>Aprendizaje Automático – Ejemplos</vt:lpstr>
      <vt:lpstr>Aprendizaje Automático – Ejemplos</vt:lpstr>
      <vt:lpstr>Aprendizaje Automático – Ejemplos</vt:lpstr>
      <vt:lpstr>Datos</vt:lpstr>
      <vt:lpstr>Datos</vt:lpstr>
      <vt:lpstr>Datos</vt:lpstr>
      <vt:lpstr>Datos</vt:lpstr>
      <vt:lpstr>Datos</vt:lpstr>
      <vt:lpstr>Datos</vt:lpstr>
      <vt:lpstr>Datos</vt:lpstr>
      <vt:lpstr>Datos</vt:lpstr>
      <vt:lpstr>Datos</vt:lpstr>
      <vt:lpstr>Formas de aprendizaje</vt:lpstr>
      <vt:lpstr>FORMAS DE APRENDIZAJE</vt:lpstr>
      <vt:lpstr>FORMAS DE APRENDIZAJE</vt:lpstr>
      <vt:lpstr>FORMAS DE APRENDIZAJE</vt:lpstr>
      <vt:lpstr>FORMAS DE APRENDIZAJE</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Estrategias para Disminuir el Riesgo empírico </vt:lpstr>
      <vt:lpstr>Estrategias</vt:lpstr>
      <vt:lpstr>Estrategias</vt:lpstr>
      <vt:lpstr>Estrategias</vt:lpstr>
      <vt:lpstr>Estrategias</vt:lpstr>
      <vt:lpstr>Estrategias</vt:lpstr>
      <vt:lpstr>Estrategias</vt:lpstr>
      <vt:lpstr>Estrategias</vt:lpstr>
      <vt:lpstr>Estrategias</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205</cp:revision>
  <dcterms:created xsi:type="dcterms:W3CDTF">2024-01-28T21:07:34Z</dcterms:created>
  <dcterms:modified xsi:type="dcterms:W3CDTF">2024-03-22T00:03:15Z</dcterms:modified>
</cp:coreProperties>
</file>